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y="5143500" cx="9144000"/>
  <p:notesSz cx="6858000" cy="9144000"/>
  <p:embeddedFontLst>
    <p:embeddedFont>
      <p:font typeface="Raleway"/>
      <p:regular r:id="rId59"/>
      <p:bold r:id="rId60"/>
      <p:italic r:id="rId61"/>
      <p:boldItalic r:id="rId62"/>
    </p:embeddedFont>
    <p:embeddedFont>
      <p:font typeface="Proxima Nova"/>
      <p:regular r:id="rId63"/>
      <p:bold r:id="rId64"/>
      <p:italic r:id="rId65"/>
      <p:boldItalic r:id="rId66"/>
    </p:embeddedFont>
    <p:embeddedFont>
      <p:font typeface="Montserrat"/>
      <p:regular r:id="rId67"/>
      <p:bold r:id="rId68"/>
      <p:italic r:id="rId69"/>
      <p:boldItalic r:id="rId70"/>
    </p:embeddedFont>
    <p:embeddedFont>
      <p:font typeface="Press Start 2P"/>
      <p:regular r:id="rId71"/>
    </p:embeddedFont>
    <p:embeddedFont>
      <p:font typeface="Quicksand"/>
      <p:regular r:id="rId72"/>
      <p:bold r:id="rId73"/>
    </p:embeddedFont>
    <p:embeddedFont>
      <p:font typeface="Comfortaa"/>
      <p:regular r:id="rId74"/>
      <p:bold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Quicksand-bold.fntdata"/><Relationship Id="rId72" Type="http://schemas.openxmlformats.org/officeDocument/2006/relationships/font" Target="fonts/Quicksand-regular.fntdata"/><Relationship Id="rId31" Type="http://schemas.openxmlformats.org/officeDocument/2006/relationships/slide" Target="slides/slide24.xml"/><Relationship Id="rId75" Type="http://schemas.openxmlformats.org/officeDocument/2006/relationships/font" Target="fonts/Comfortaa-bold.fntdata"/><Relationship Id="rId30" Type="http://schemas.openxmlformats.org/officeDocument/2006/relationships/slide" Target="slides/slide23.xml"/><Relationship Id="rId74" Type="http://schemas.openxmlformats.org/officeDocument/2006/relationships/font" Target="fonts/Comfortaa-regular.fntdata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PressStart2P-regular.fntdata"/><Relationship Id="rId70" Type="http://schemas.openxmlformats.org/officeDocument/2006/relationships/font" Target="fonts/Montserrat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Raleway-boldItalic.fntdata"/><Relationship Id="rId61" Type="http://schemas.openxmlformats.org/officeDocument/2006/relationships/font" Target="fonts/Raleway-italic.fntdata"/><Relationship Id="rId20" Type="http://schemas.openxmlformats.org/officeDocument/2006/relationships/slide" Target="slides/slide13.xml"/><Relationship Id="rId64" Type="http://schemas.openxmlformats.org/officeDocument/2006/relationships/font" Target="fonts/ProximaNova-bold.fntdata"/><Relationship Id="rId63" Type="http://schemas.openxmlformats.org/officeDocument/2006/relationships/font" Target="fonts/ProximaNova-regular.fntdata"/><Relationship Id="rId22" Type="http://schemas.openxmlformats.org/officeDocument/2006/relationships/slide" Target="slides/slide15.xml"/><Relationship Id="rId66" Type="http://schemas.openxmlformats.org/officeDocument/2006/relationships/font" Target="fonts/ProximaNova-boldItalic.fntdata"/><Relationship Id="rId21" Type="http://schemas.openxmlformats.org/officeDocument/2006/relationships/slide" Target="slides/slide14.xml"/><Relationship Id="rId65" Type="http://schemas.openxmlformats.org/officeDocument/2006/relationships/font" Target="fonts/ProximaNova-italic.fntdata"/><Relationship Id="rId24" Type="http://schemas.openxmlformats.org/officeDocument/2006/relationships/slide" Target="slides/slide17.xml"/><Relationship Id="rId68" Type="http://schemas.openxmlformats.org/officeDocument/2006/relationships/font" Target="fonts/Montserrat-bold.fntdata"/><Relationship Id="rId23" Type="http://schemas.openxmlformats.org/officeDocument/2006/relationships/slide" Target="slides/slide16.xml"/><Relationship Id="rId67" Type="http://schemas.openxmlformats.org/officeDocument/2006/relationships/font" Target="fonts/Montserrat-regular.fntdata"/><Relationship Id="rId60" Type="http://schemas.openxmlformats.org/officeDocument/2006/relationships/font" Target="fonts/Raleway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Montserrat-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font" Target="fonts/Raleway-regular.fntdata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f85954f0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f85954f0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39835e1333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39835e1333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fa7bf4937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efa7bf4937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b3cf52749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b3cf52749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efa7bf4937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efa7bf4937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efa7bf4937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efa7bf4937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efa7bf4937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efa7bf4937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efa7bf493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efa7bf493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efa7bf4937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efa7bf493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efa7bf493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efa7bf493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efa7bf493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efa7bf493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9835e133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9835e133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efa7bf4937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efa7bf4937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efa7bf493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efa7bf493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efa7bf4937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efa7bf4937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5d68b03fef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5d68b03fef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efcd8d9d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efcd8d9d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efcd8d9dc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efcd8d9dc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efcd8d9dc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efcd8d9dc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efcd8d9dc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efcd8d9dc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efcd8d9dc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efcd8d9dc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efa7bf4937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efa7bf4937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5d68b03fe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5d68b03fe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ef85954f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ef85954f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efa7bf493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efa7bf493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ef85954f07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ef85954f07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efcd8d9dc0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efcd8d9dc0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efcd8d9dc0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efcd8d9dc0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efcd8d9dc0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efcd8d9dc0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efcd8d9dc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efcd8d9dc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efcd8d9dc0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efcd8d9dc0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efcd8d9dc0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efcd8d9dc0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ef85954f07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ef85954f07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5d68b03fef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5d68b03fef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ef85954f07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ef85954f07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efcd8d9dc0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efcd8d9dc0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efcd8d9dc0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efcd8d9dc0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efcd8d9dc0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efcd8d9dc0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efcd8d9dc0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efcd8d9dc0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efcd8d9dc0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efcd8d9dc0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efa7bf4937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efa7bf4937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1efa7bf4937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1efa7bf4937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398382845b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398382845b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ef85954f0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ef85954f0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f34689a3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f34689a3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39835e1333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39835e1333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e153f89c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e153f89c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5d68b03fef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5d68b03fef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5d68b03fef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5d68b03fef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efa7bf493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efa7bf493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efa7bf493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efa7bf493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8" name="Google Shape;10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rgbClr val="EF7C8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6" name="Google Shape;116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7" name="Google Shape;11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4" name="Google Shape;12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7" name="Google Shape;12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2" name="Google Shape;132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" name="Google Shape;13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9" name="Google Shape;139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9" name="Google Shape;99;p25"/>
          <p:cNvSpPr/>
          <p:nvPr/>
        </p:nvSpPr>
        <p:spPr>
          <a:xfrm>
            <a:off x="200" y="4570925"/>
            <a:ext cx="9144000" cy="5727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25"/>
          <p:cNvPicPr preferRelativeResize="0"/>
          <p:nvPr/>
        </p:nvPicPr>
        <p:blipFill rotWithShape="1">
          <a:blip r:embed="rId1">
            <a:alphaModFix/>
          </a:blip>
          <a:srcRect b="37698" l="0" r="0" t="38025"/>
          <a:stretch/>
        </p:blipFill>
        <p:spPr>
          <a:xfrm>
            <a:off x="311700" y="4608500"/>
            <a:ext cx="2049625" cy="49754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5"/>
          <p:cNvSpPr txBox="1"/>
          <p:nvPr/>
        </p:nvSpPr>
        <p:spPr>
          <a:xfrm>
            <a:off x="5717100" y="4675175"/>
            <a:ext cx="31152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www.ifgoiano.edu.br/ceres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hyperlink" Target="https://pictoblox.ai/" TargetMode="External"/><Relationship Id="rId6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72.png"/><Relationship Id="rId5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74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70.png"/><Relationship Id="rId5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68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80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75.png"/><Relationship Id="rId5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78.png"/><Relationship Id="rId5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73.png"/><Relationship Id="rId5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Relationship Id="rId4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47.png"/><Relationship Id="rId5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Relationship Id="rId4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Relationship Id="rId4" Type="http://schemas.openxmlformats.org/officeDocument/2006/relationships/image" Target="../media/image4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Relationship Id="rId4" Type="http://schemas.openxmlformats.org/officeDocument/2006/relationships/image" Target="../media/image6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Relationship Id="rId4" Type="http://schemas.openxmlformats.org/officeDocument/2006/relationships/image" Target="../media/image40.png"/><Relationship Id="rId5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Relationship Id="rId4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Relationship Id="rId4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Relationship Id="rId4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png"/><Relationship Id="rId4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Relationship Id="rId4" Type="http://schemas.openxmlformats.org/officeDocument/2006/relationships/image" Target="../media/image6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5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.png"/><Relationship Id="rId4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png"/><Relationship Id="rId4" Type="http://schemas.openxmlformats.org/officeDocument/2006/relationships/image" Target="../media/image5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6.png"/><Relationship Id="rId4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.png"/><Relationship Id="rId4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6.png"/><Relationship Id="rId4" Type="http://schemas.openxmlformats.org/officeDocument/2006/relationships/image" Target="../media/image61.png"/><Relationship Id="rId5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6.png"/><Relationship Id="rId4" Type="http://schemas.openxmlformats.org/officeDocument/2006/relationships/hyperlink" Target="https://pictoblox.ai/" TargetMode="External"/><Relationship Id="rId5" Type="http://schemas.openxmlformats.org/officeDocument/2006/relationships/image" Target="../media/image6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1.png"/><Relationship Id="rId4" Type="http://schemas.openxmlformats.org/officeDocument/2006/relationships/image" Target="../media/image57.png"/><Relationship Id="rId5" Type="http://schemas.openxmlformats.org/officeDocument/2006/relationships/image" Target="../media/image76.png"/><Relationship Id="rId6" Type="http://schemas.openxmlformats.org/officeDocument/2006/relationships/image" Target="../media/image79.png"/><Relationship Id="rId7" Type="http://schemas.openxmlformats.org/officeDocument/2006/relationships/image" Target="../media/image6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6.png"/><Relationship Id="rId4" Type="http://schemas.openxmlformats.org/officeDocument/2006/relationships/hyperlink" Target="https://creativecommons.org/licenses/by-nc-sa/4.0/deed.pt-br" TargetMode="External"/><Relationship Id="rId9" Type="http://schemas.openxmlformats.org/officeDocument/2006/relationships/image" Target="../media/image53.png"/><Relationship Id="rId5" Type="http://schemas.openxmlformats.org/officeDocument/2006/relationships/image" Target="../media/image63.png"/><Relationship Id="rId6" Type="http://schemas.openxmlformats.org/officeDocument/2006/relationships/image" Target="../media/image67.png"/><Relationship Id="rId7" Type="http://schemas.openxmlformats.org/officeDocument/2006/relationships/image" Target="../media/image62.png"/><Relationship Id="rId8" Type="http://schemas.openxmlformats.org/officeDocument/2006/relationships/image" Target="../media/image6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7"/>
          <p:cNvSpPr txBox="1"/>
          <p:nvPr/>
        </p:nvSpPr>
        <p:spPr>
          <a:xfrm>
            <a:off x="4219750" y="3966175"/>
            <a:ext cx="42567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NEPeTI: Aplicando a Computação na Educação Básica do Cerrado</a:t>
            </a:r>
            <a:endParaRPr b="1"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Chamada Pública IFES/SETEC/MEC nº 88/2022</a:t>
            </a:r>
            <a:endParaRPr b="1"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6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6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6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3" name="Google Shape;243;p46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6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PictoBlox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5" name="Google Shape;245;p46"/>
          <p:cNvGrpSpPr/>
          <p:nvPr/>
        </p:nvGrpSpPr>
        <p:grpSpPr>
          <a:xfrm>
            <a:off x="2146851" y="1960139"/>
            <a:ext cx="4873704" cy="2543678"/>
            <a:chOff x="1177450" y="241631"/>
            <a:chExt cx="6173152" cy="3616776"/>
          </a:xfrm>
        </p:grpSpPr>
        <p:sp>
          <p:nvSpPr>
            <p:cNvPr id="246" name="Google Shape;246;p46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rgbClr val="989CA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46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89CA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46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EF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46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E263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0" name="Google Shape;250;p46"/>
          <p:cNvPicPr preferRelativeResize="0"/>
          <p:nvPr/>
        </p:nvPicPr>
        <p:blipFill rotWithShape="1">
          <a:blip r:embed="rId4">
            <a:alphaModFix/>
          </a:blip>
          <a:srcRect b="0" l="0" r="12854" t="0"/>
          <a:stretch/>
        </p:blipFill>
        <p:spPr>
          <a:xfrm>
            <a:off x="2690906" y="2100424"/>
            <a:ext cx="3787865" cy="2143927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6"/>
          <p:cNvSpPr/>
          <p:nvPr/>
        </p:nvSpPr>
        <p:spPr>
          <a:xfrm>
            <a:off x="2628450" y="1165650"/>
            <a:ext cx="3887100" cy="5727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38100">
            <a:solidFill>
              <a:srgbClr val="5E1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https://pictoblox.ai/</a:t>
            </a:r>
            <a:endParaRPr b="1" sz="2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2" name="Google Shape;25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22024">
            <a:off x="5819862" y="1461288"/>
            <a:ext cx="729300" cy="7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7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7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7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0" name="Google Shape;260;p47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7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Explorando: Modo de uso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47"/>
          <p:cNvSpPr txBox="1"/>
          <p:nvPr/>
        </p:nvSpPr>
        <p:spPr>
          <a:xfrm>
            <a:off x="311700" y="1228675"/>
            <a:ext cx="85935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Ao acessar o link anterior, selecione a opção “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Block Coding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” para aprendermos a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programar em blocos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3" name="Google Shape;263;p47"/>
          <p:cNvPicPr preferRelativeResize="0"/>
          <p:nvPr/>
        </p:nvPicPr>
        <p:blipFill rotWithShape="1">
          <a:blip r:embed="rId4">
            <a:alphaModFix/>
          </a:blip>
          <a:srcRect b="0" l="0" r="0" t="5141"/>
          <a:stretch/>
        </p:blipFill>
        <p:spPr>
          <a:xfrm>
            <a:off x="2179015" y="2271175"/>
            <a:ext cx="4785976" cy="228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7"/>
          <p:cNvSpPr/>
          <p:nvPr/>
        </p:nvSpPr>
        <p:spPr>
          <a:xfrm>
            <a:off x="3513550" y="2881775"/>
            <a:ext cx="1009800" cy="669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8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8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8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72" name="Google Shape;272;p48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8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Explorando: Idioma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48"/>
          <p:cNvSpPr txBox="1"/>
          <p:nvPr/>
        </p:nvSpPr>
        <p:spPr>
          <a:xfrm>
            <a:off x="311700" y="1228675"/>
            <a:ext cx="85935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Pode ser que o ambiente esteja em outro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idioma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para mudar basta clicar no ícone do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globo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no menu superior direito.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5" name="Google Shape;275;p48"/>
          <p:cNvPicPr preferRelativeResize="0"/>
          <p:nvPr/>
        </p:nvPicPr>
        <p:blipFill rotWithShape="1">
          <a:blip r:embed="rId4">
            <a:alphaModFix/>
          </a:blip>
          <a:srcRect b="38305" l="0" r="0" t="0"/>
          <a:stretch/>
        </p:blipFill>
        <p:spPr>
          <a:xfrm>
            <a:off x="2065125" y="2271175"/>
            <a:ext cx="5013725" cy="2169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9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9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3" name="Google Shape;283;p49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9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Explorando: Palco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49"/>
          <p:cNvSpPr txBox="1"/>
          <p:nvPr/>
        </p:nvSpPr>
        <p:spPr>
          <a:xfrm>
            <a:off x="311700" y="1228675"/>
            <a:ext cx="49458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Local em que os atores se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movem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são desenhados e interagem;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Ao todo, são 480 passos de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largura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e 360 de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altura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Coordenadas X e Y.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6" name="Google Shape;28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1300" y="1381075"/>
            <a:ext cx="3387901" cy="29365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49"/>
          <p:cNvCxnSpPr/>
          <p:nvPr/>
        </p:nvCxnSpPr>
        <p:spPr>
          <a:xfrm flipH="1">
            <a:off x="5451300" y="2693951"/>
            <a:ext cx="1256400" cy="30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49"/>
          <p:cNvCxnSpPr/>
          <p:nvPr/>
        </p:nvCxnSpPr>
        <p:spPr>
          <a:xfrm>
            <a:off x="7582800" y="2847851"/>
            <a:ext cx="1256400" cy="30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" name="Google Shape;289;p49"/>
          <p:cNvSpPr txBox="1"/>
          <p:nvPr/>
        </p:nvSpPr>
        <p:spPr>
          <a:xfrm>
            <a:off x="8792225" y="2639500"/>
            <a:ext cx="2169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5"/>
                </a:solidFill>
              </a:rPr>
              <a:t>X</a:t>
            </a:r>
            <a:endParaRPr b="1" sz="1800">
              <a:solidFill>
                <a:schemeClr val="accent5"/>
              </a:solidFill>
            </a:endParaRPr>
          </a:p>
        </p:txBody>
      </p:sp>
      <p:cxnSp>
        <p:nvCxnSpPr>
          <p:cNvPr id="290" name="Google Shape;290;p49"/>
          <p:cNvCxnSpPr/>
          <p:nvPr/>
        </p:nvCxnSpPr>
        <p:spPr>
          <a:xfrm rot="10800000">
            <a:off x="7144500" y="1381075"/>
            <a:ext cx="1500" cy="838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49"/>
          <p:cNvCxnSpPr/>
          <p:nvPr/>
        </p:nvCxnSpPr>
        <p:spPr>
          <a:xfrm flipH="1">
            <a:off x="7146000" y="3056200"/>
            <a:ext cx="1500" cy="838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2" name="Google Shape;292;p49"/>
          <p:cNvSpPr txBox="1"/>
          <p:nvPr/>
        </p:nvSpPr>
        <p:spPr>
          <a:xfrm>
            <a:off x="6978075" y="1084075"/>
            <a:ext cx="2169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5"/>
                </a:solidFill>
              </a:rPr>
              <a:t>Y</a:t>
            </a:r>
            <a:endParaRPr b="1" sz="18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0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0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50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0" name="Google Shape;300;p50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0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Explorando: Atores e Cenários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50"/>
          <p:cNvSpPr txBox="1"/>
          <p:nvPr/>
        </p:nvSpPr>
        <p:spPr>
          <a:xfrm>
            <a:off x="311700" y="1228675"/>
            <a:ext cx="84276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Você pode selecionar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diferentes atores e cenários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3" name="Google Shape;303;p50"/>
          <p:cNvPicPr preferRelativeResize="0"/>
          <p:nvPr/>
        </p:nvPicPr>
        <p:blipFill rotWithShape="1">
          <a:blip r:embed="rId4">
            <a:alphaModFix/>
          </a:blip>
          <a:srcRect b="0" l="0" r="0" t="60175"/>
          <a:stretch/>
        </p:blipFill>
        <p:spPr>
          <a:xfrm>
            <a:off x="183725" y="1990375"/>
            <a:ext cx="3504349" cy="173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5600" y="1990375"/>
            <a:ext cx="2429090" cy="205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5588" y="1990375"/>
            <a:ext cx="2212500" cy="205592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0"/>
          <p:cNvSpPr/>
          <p:nvPr/>
        </p:nvSpPr>
        <p:spPr>
          <a:xfrm>
            <a:off x="2602900" y="3301675"/>
            <a:ext cx="375900" cy="364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0"/>
          <p:cNvSpPr txBox="1"/>
          <p:nvPr/>
        </p:nvSpPr>
        <p:spPr>
          <a:xfrm>
            <a:off x="1722100" y="3236713"/>
            <a:ext cx="880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Selecionar atores</a:t>
            </a:r>
            <a:endParaRPr sz="1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8" name="Google Shape;308;p50"/>
          <p:cNvSpPr txBox="1"/>
          <p:nvPr/>
        </p:nvSpPr>
        <p:spPr>
          <a:xfrm>
            <a:off x="2807275" y="3599163"/>
            <a:ext cx="880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Selecionar cenários</a:t>
            </a:r>
            <a:endParaRPr sz="1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9" name="Google Shape;309;p50"/>
          <p:cNvSpPr/>
          <p:nvPr/>
        </p:nvSpPr>
        <p:spPr>
          <a:xfrm>
            <a:off x="3201475" y="3301675"/>
            <a:ext cx="375900" cy="364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51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1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7" name="Google Shape;317;p51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1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Explorando: Blocos de Comando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51"/>
          <p:cNvSpPr txBox="1"/>
          <p:nvPr/>
        </p:nvSpPr>
        <p:spPr>
          <a:xfrm>
            <a:off x="311700" y="1228675"/>
            <a:ext cx="8593500" cy="3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Blocos de </a:t>
            </a:r>
            <a:r>
              <a:rPr b="1" lang="pt-BR" sz="2200">
                <a:solidFill>
                  <a:srgbClr val="4B96FF"/>
                </a:solidFill>
                <a:latin typeface="Proxima Nova"/>
                <a:ea typeface="Proxima Nova"/>
                <a:cs typeface="Proxima Nova"/>
                <a:sym typeface="Proxima Nova"/>
              </a:rPr>
              <a:t>movimento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○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Definem como o ator deve se movimentar pelo palco.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0" name="Google Shape;32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4350" y="1729025"/>
            <a:ext cx="5982202" cy="323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8275" y="2963750"/>
            <a:ext cx="1426925" cy="14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52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2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9" name="Google Shape;329;p52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2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Explorando: Blocos de Comando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52"/>
          <p:cNvSpPr txBox="1"/>
          <p:nvPr/>
        </p:nvSpPr>
        <p:spPr>
          <a:xfrm>
            <a:off x="311700" y="1228675"/>
            <a:ext cx="8593500" cy="3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Blocos de </a:t>
            </a:r>
            <a:r>
              <a:rPr b="1" lang="pt-BR" sz="2200">
                <a:solidFill>
                  <a:srgbClr val="9866FD"/>
                </a:solidFill>
                <a:latin typeface="Proxima Nova"/>
                <a:ea typeface="Proxima Nova"/>
                <a:cs typeface="Proxima Nova"/>
                <a:sym typeface="Proxima Nova"/>
              </a:rPr>
              <a:t>aparência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○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Definem como o ator e o palco se apresentam.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2" name="Google Shape;332;p52"/>
          <p:cNvPicPr preferRelativeResize="0"/>
          <p:nvPr/>
        </p:nvPicPr>
        <p:blipFill rotWithShape="1">
          <a:blip r:embed="rId4">
            <a:alphaModFix/>
          </a:blip>
          <a:srcRect b="13492" l="0" r="0" t="13964"/>
          <a:stretch/>
        </p:blipFill>
        <p:spPr>
          <a:xfrm>
            <a:off x="1259400" y="2115950"/>
            <a:ext cx="6081125" cy="23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3100" y="2768575"/>
            <a:ext cx="1622100" cy="16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3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3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41" name="Google Shape;341;p53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3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Explorando: Blocos de Comando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53"/>
          <p:cNvSpPr txBox="1"/>
          <p:nvPr/>
        </p:nvSpPr>
        <p:spPr>
          <a:xfrm>
            <a:off x="311700" y="1228675"/>
            <a:ext cx="8593500" cy="3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Blocos de </a:t>
            </a:r>
            <a:r>
              <a:rPr b="1" lang="pt-BR" sz="2200">
                <a:solidFill>
                  <a:srgbClr val="CF63D0"/>
                </a:solidFill>
                <a:latin typeface="Proxima Nova"/>
                <a:ea typeface="Proxima Nova"/>
                <a:cs typeface="Proxima Nova"/>
                <a:sym typeface="Proxima Nova"/>
              </a:rPr>
              <a:t>som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○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Produzem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sons e controlam o volume.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4" name="Google Shape;344;p53"/>
          <p:cNvPicPr preferRelativeResize="0"/>
          <p:nvPr/>
        </p:nvPicPr>
        <p:blipFill rotWithShape="1">
          <a:blip r:embed="rId4">
            <a:alphaModFix/>
          </a:blip>
          <a:srcRect b="10032" l="0" r="0" t="7193"/>
          <a:stretch/>
        </p:blipFill>
        <p:spPr>
          <a:xfrm>
            <a:off x="1741100" y="2088175"/>
            <a:ext cx="5371474" cy="230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446175" y="1089450"/>
            <a:ext cx="1459025" cy="14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4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4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53" name="Google Shape;353;p54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4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Explorando: Blocos de Comando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54"/>
          <p:cNvSpPr txBox="1"/>
          <p:nvPr/>
        </p:nvSpPr>
        <p:spPr>
          <a:xfrm>
            <a:off x="311700" y="1228675"/>
            <a:ext cx="85935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Blocos de </a:t>
            </a:r>
            <a:r>
              <a:rPr b="1" lang="pt-BR" sz="2200">
                <a:solidFill>
                  <a:srgbClr val="FFBE00"/>
                </a:solidFill>
                <a:latin typeface="Proxima Nova"/>
                <a:ea typeface="Proxima Nova"/>
                <a:cs typeface="Proxima Nova"/>
                <a:sym typeface="Proxima Nova"/>
              </a:rPr>
              <a:t>eventos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○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Definem eventos para iniciar a execução de um código.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6" name="Google Shape;356;p54"/>
          <p:cNvPicPr preferRelativeResize="0"/>
          <p:nvPr/>
        </p:nvPicPr>
        <p:blipFill rotWithShape="1">
          <a:blip r:embed="rId4">
            <a:alphaModFix/>
          </a:blip>
          <a:srcRect b="0" l="0" r="0" t="6976"/>
          <a:stretch/>
        </p:blipFill>
        <p:spPr>
          <a:xfrm>
            <a:off x="1912075" y="2177275"/>
            <a:ext cx="4585123" cy="239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9400" y="2716475"/>
            <a:ext cx="1716050" cy="17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5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5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5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65" name="Google Shape;365;p55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5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Explorando: Blocos de Comando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55"/>
          <p:cNvSpPr txBox="1"/>
          <p:nvPr/>
        </p:nvSpPr>
        <p:spPr>
          <a:xfrm>
            <a:off x="311700" y="1228675"/>
            <a:ext cx="8593500" cy="3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Blocos de </a:t>
            </a:r>
            <a:r>
              <a:rPr b="1" lang="pt-BR" sz="2200">
                <a:solidFill>
                  <a:srgbClr val="FFAA19"/>
                </a:solidFill>
                <a:latin typeface="Proxima Nova"/>
                <a:ea typeface="Proxima Nova"/>
                <a:cs typeface="Proxima Nova"/>
                <a:sym typeface="Proxima Nova"/>
              </a:rPr>
              <a:t>controle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○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Controlam outros blocos com condições e repetições.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8" name="Google Shape;3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7213" y="2125325"/>
            <a:ext cx="4456123" cy="250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5925" y="3081400"/>
            <a:ext cx="1309275" cy="130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5"/>
          <p:cNvPicPr preferRelativeResize="0"/>
          <p:nvPr/>
        </p:nvPicPr>
        <p:blipFill rotWithShape="1">
          <a:blip r:embed="rId6">
            <a:alphaModFix/>
          </a:blip>
          <a:srcRect b="14260" l="0" r="0" t="12193"/>
          <a:stretch/>
        </p:blipFill>
        <p:spPr>
          <a:xfrm>
            <a:off x="6800050" y="2659560"/>
            <a:ext cx="1309275" cy="962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"/>
          <p:cNvSpPr/>
          <p:nvPr/>
        </p:nvSpPr>
        <p:spPr>
          <a:xfrm>
            <a:off x="-23550" y="3695775"/>
            <a:ext cx="9167400" cy="1447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54" name="Google Shape;154;p38"/>
          <p:cNvPicPr preferRelativeResize="0"/>
          <p:nvPr/>
        </p:nvPicPr>
        <p:blipFill rotWithShape="1">
          <a:blip r:embed="rId3">
            <a:alphaModFix/>
          </a:blip>
          <a:srcRect b="38331" l="0" r="0" t="36954"/>
          <a:stretch/>
        </p:blipFill>
        <p:spPr>
          <a:xfrm>
            <a:off x="2544340" y="3921325"/>
            <a:ext cx="4031627" cy="9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8"/>
          <p:cNvPicPr preferRelativeResize="0"/>
          <p:nvPr/>
        </p:nvPicPr>
        <p:blipFill rotWithShape="1">
          <a:blip r:embed="rId4">
            <a:alphaModFix/>
          </a:blip>
          <a:srcRect b="19414" l="0" r="0" t="27756"/>
          <a:stretch/>
        </p:blipFill>
        <p:spPr>
          <a:xfrm>
            <a:off x="1208974" y="333650"/>
            <a:ext cx="6702350" cy="296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6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6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6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78" name="Google Shape;378;p56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6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Explorando: Blocos de Comando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56"/>
          <p:cNvSpPr txBox="1"/>
          <p:nvPr/>
        </p:nvSpPr>
        <p:spPr>
          <a:xfrm>
            <a:off x="311700" y="1228675"/>
            <a:ext cx="8593500" cy="3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Blocos de </a:t>
            </a:r>
            <a:r>
              <a:rPr b="1" lang="pt-BR" sz="2200">
                <a:solidFill>
                  <a:srgbClr val="5BB0D6"/>
                </a:solidFill>
                <a:latin typeface="Proxima Nova"/>
                <a:ea typeface="Proxima Nova"/>
                <a:cs typeface="Proxima Nova"/>
                <a:sym typeface="Proxima Nova"/>
              </a:rPr>
              <a:t>sensores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○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Identificam elementos externos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1" name="Google Shape;38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2325" y="1849325"/>
            <a:ext cx="5328274" cy="299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7475" y="1089450"/>
            <a:ext cx="1517725" cy="15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7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7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7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0" name="Google Shape;390;p57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7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Explorando: Blocos de Comando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" name="Google Shape;392;p57"/>
          <p:cNvSpPr txBox="1"/>
          <p:nvPr/>
        </p:nvSpPr>
        <p:spPr>
          <a:xfrm>
            <a:off x="311700" y="1228675"/>
            <a:ext cx="8593500" cy="3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Blocos de </a:t>
            </a:r>
            <a:r>
              <a:rPr b="1" lang="pt-BR" sz="2200">
                <a:solidFill>
                  <a:srgbClr val="56BF56"/>
                </a:solidFill>
                <a:latin typeface="Proxima Nova"/>
                <a:ea typeface="Proxima Nova"/>
                <a:cs typeface="Proxima Nova"/>
                <a:sym typeface="Proxima Nova"/>
              </a:rPr>
              <a:t>operadores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○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Realizam operações matemáticas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93" name="Google Shape;393;p57"/>
          <p:cNvPicPr preferRelativeResize="0"/>
          <p:nvPr/>
        </p:nvPicPr>
        <p:blipFill rotWithShape="1">
          <a:blip r:embed="rId4">
            <a:alphaModFix/>
          </a:blip>
          <a:srcRect b="14914" l="0" r="0" t="8480"/>
          <a:stretch/>
        </p:blipFill>
        <p:spPr>
          <a:xfrm>
            <a:off x="2044500" y="2212400"/>
            <a:ext cx="5055000" cy="217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9475" y="1228675"/>
            <a:ext cx="1505999" cy="150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8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8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8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02" name="Google Shape;402;p58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8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Explorando: Blocos de Comando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p58"/>
          <p:cNvSpPr txBox="1"/>
          <p:nvPr/>
        </p:nvSpPr>
        <p:spPr>
          <a:xfrm>
            <a:off x="311700" y="1228675"/>
            <a:ext cx="8593500" cy="3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Blocos de </a:t>
            </a:r>
            <a:r>
              <a:rPr b="1" lang="pt-BR" sz="2200">
                <a:solidFill>
                  <a:srgbClr val="FF8B1A"/>
                </a:solidFill>
                <a:latin typeface="Proxima Nova"/>
                <a:ea typeface="Proxima Nova"/>
                <a:cs typeface="Proxima Nova"/>
                <a:sym typeface="Proxima Nova"/>
              </a:rPr>
              <a:t>variáveis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○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Definem e manipulam variáveis.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5" name="Google Shape;40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6325" y="1834375"/>
            <a:ext cx="5004475" cy="28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3300" y="1228675"/>
            <a:ext cx="1711900" cy="171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9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9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9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14" name="Google Shape;414;p59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9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Bloco x Resultado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6" name="Google Shape;41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900" y="1457799"/>
            <a:ext cx="4469075" cy="28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4275" y="1348027"/>
            <a:ext cx="2181375" cy="30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9"/>
          <p:cNvSpPr/>
          <p:nvPr/>
        </p:nvSpPr>
        <p:spPr>
          <a:xfrm>
            <a:off x="5372100" y="2685775"/>
            <a:ext cx="8139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FF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0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0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0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26" name="Google Shape;426;p60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0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Exemplo #1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60"/>
          <p:cNvSpPr txBox="1"/>
          <p:nvPr/>
        </p:nvSpPr>
        <p:spPr>
          <a:xfrm>
            <a:off x="311700" y="1304875"/>
            <a:ext cx="84129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1° passo: </a:t>
            </a:r>
            <a:r>
              <a:rPr lang="pt-BR" sz="2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Vamos fazer o ursinho fazer seu primeiro movimento</a:t>
            </a:r>
            <a:endParaRPr b="1" sz="2500">
              <a:solidFill>
                <a:srgbClr val="0CB5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29" name="Google Shape;429;p60"/>
          <p:cNvPicPr preferRelativeResize="0"/>
          <p:nvPr/>
        </p:nvPicPr>
        <p:blipFill rotWithShape="1">
          <a:blip r:embed="rId4">
            <a:alphaModFix/>
          </a:blip>
          <a:srcRect b="0" l="4044" r="4035" t="0"/>
          <a:stretch/>
        </p:blipFill>
        <p:spPr>
          <a:xfrm>
            <a:off x="672725" y="2417613"/>
            <a:ext cx="1666875" cy="1885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0" name="Google Shape;430;p60"/>
          <p:cNvCxnSpPr>
            <a:endCxn id="431" idx="1"/>
          </p:cNvCxnSpPr>
          <p:nvPr/>
        </p:nvCxnSpPr>
        <p:spPr>
          <a:xfrm flipH="1" rot="10800000">
            <a:off x="2386825" y="2768938"/>
            <a:ext cx="788700" cy="11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p60"/>
          <p:cNvCxnSpPr>
            <a:endCxn id="433" idx="1"/>
          </p:cNvCxnSpPr>
          <p:nvPr/>
        </p:nvCxnSpPr>
        <p:spPr>
          <a:xfrm>
            <a:off x="2170975" y="3346200"/>
            <a:ext cx="960900" cy="14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1" name="Google Shape;431;p60"/>
          <p:cNvSpPr txBox="1"/>
          <p:nvPr/>
        </p:nvSpPr>
        <p:spPr>
          <a:xfrm>
            <a:off x="3175525" y="2538088"/>
            <a:ext cx="348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Comando inicial padrão (Evento)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3" name="Google Shape;433;p60"/>
          <p:cNvSpPr txBox="1"/>
          <p:nvPr/>
        </p:nvSpPr>
        <p:spPr>
          <a:xfrm>
            <a:off x="3131875" y="2970450"/>
            <a:ext cx="5339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Bloco de repetição: toda vez que o jogo for iniciado, executar tal ação (Controle)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34" name="Google Shape;434;p60"/>
          <p:cNvCxnSpPr>
            <a:endCxn id="435" idx="1"/>
          </p:cNvCxnSpPr>
          <p:nvPr/>
        </p:nvCxnSpPr>
        <p:spPr>
          <a:xfrm>
            <a:off x="2327875" y="3698700"/>
            <a:ext cx="804000" cy="44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5" name="Google Shape;435;p60"/>
          <p:cNvSpPr txBox="1"/>
          <p:nvPr/>
        </p:nvSpPr>
        <p:spPr>
          <a:xfrm>
            <a:off x="3131875" y="3750750"/>
            <a:ext cx="5339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Bloco </a:t>
            </a:r>
            <a:r>
              <a:rPr lang="pt-BR" sz="1800">
                <a:latin typeface="Proxima Nova"/>
                <a:ea typeface="Proxima Nova"/>
                <a:cs typeface="Proxima Nova"/>
                <a:sym typeface="Proxima Nova"/>
              </a:rPr>
              <a:t>utilizado para mover o ator por 10 passos </a:t>
            </a:r>
            <a:r>
              <a:rPr lang="pt-BR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pt-BR" sz="1800">
                <a:latin typeface="Proxima Nova"/>
                <a:ea typeface="Proxima Nova"/>
                <a:cs typeface="Proxima Nova"/>
                <a:sym typeface="Proxima Nova"/>
              </a:rPr>
              <a:t>Movimento</a:t>
            </a:r>
            <a:r>
              <a:rPr lang="pt-BR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1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61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61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43" name="Google Shape;443;p61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1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Exemplo #1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61"/>
          <p:cNvSpPr txBox="1"/>
          <p:nvPr/>
        </p:nvSpPr>
        <p:spPr>
          <a:xfrm>
            <a:off x="311700" y="1304875"/>
            <a:ext cx="84129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° passo: </a:t>
            </a:r>
            <a:r>
              <a:rPr lang="pt-BR" sz="2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Adicione blocos de espera e mudança de fantasia</a:t>
            </a:r>
            <a:endParaRPr b="1" sz="2500">
              <a:solidFill>
                <a:srgbClr val="0CB5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46" name="Google Shape;44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750" y="2217575"/>
            <a:ext cx="1910100" cy="2315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1"/>
          <p:cNvSpPr txBox="1"/>
          <p:nvPr/>
        </p:nvSpPr>
        <p:spPr>
          <a:xfrm>
            <a:off x="3725050" y="2493288"/>
            <a:ext cx="45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latin typeface="Proxima Nova"/>
                <a:ea typeface="Proxima Nova"/>
                <a:cs typeface="Proxima Nova"/>
                <a:sym typeface="Proxima Nova"/>
              </a:rPr>
              <a:t>Blocos de espera de 1 segundo (Controle)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8" name="Google Shape;448;p61"/>
          <p:cNvSpPr txBox="1"/>
          <p:nvPr/>
        </p:nvSpPr>
        <p:spPr>
          <a:xfrm>
            <a:off x="3725050" y="3785375"/>
            <a:ext cx="508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latin typeface="Proxima Nova"/>
                <a:ea typeface="Proxima Nova"/>
                <a:cs typeface="Proxima Nova"/>
                <a:sym typeface="Proxima Nova"/>
              </a:rPr>
              <a:t>Blocos para mudar a fantasia do ator (Aparência)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49" name="Google Shape;449;p61"/>
          <p:cNvCxnSpPr/>
          <p:nvPr/>
        </p:nvCxnSpPr>
        <p:spPr>
          <a:xfrm flipH="1" rot="10800000">
            <a:off x="2566650" y="4139425"/>
            <a:ext cx="1023300" cy="2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0" name="Google Shape;450;p61"/>
          <p:cNvCxnSpPr/>
          <p:nvPr/>
        </p:nvCxnSpPr>
        <p:spPr>
          <a:xfrm>
            <a:off x="2612400" y="3622125"/>
            <a:ext cx="969000" cy="223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1" name="Google Shape;451;p61"/>
          <p:cNvCxnSpPr/>
          <p:nvPr/>
        </p:nvCxnSpPr>
        <p:spPr>
          <a:xfrm flipH="1" rot="10800000">
            <a:off x="1817275" y="2566150"/>
            <a:ext cx="1652400" cy="7578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2" name="Google Shape;452;p61"/>
          <p:cNvCxnSpPr/>
          <p:nvPr/>
        </p:nvCxnSpPr>
        <p:spPr>
          <a:xfrm flipH="1" rot="10800000">
            <a:off x="1817275" y="2901538"/>
            <a:ext cx="1640100" cy="970500"/>
          </a:xfrm>
          <a:prstGeom prst="bentConnector3">
            <a:avLst>
              <a:gd fmla="val 65145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2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62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2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60" name="Google Shape;460;p62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2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Exemplo #1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" name="Google Shape;462;p62"/>
          <p:cNvSpPr txBox="1"/>
          <p:nvPr/>
        </p:nvSpPr>
        <p:spPr>
          <a:xfrm>
            <a:off x="311700" y="1304875"/>
            <a:ext cx="8412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° passo: </a:t>
            </a:r>
            <a:r>
              <a:rPr lang="pt-BR" sz="2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Alterar valores de espera e fantasia</a:t>
            </a:r>
            <a:endParaRPr b="1" sz="2500">
              <a:solidFill>
                <a:srgbClr val="0CB5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463" name="Google Shape;463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2475" y="1889700"/>
            <a:ext cx="2361200" cy="26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2"/>
          <p:cNvSpPr txBox="1"/>
          <p:nvPr/>
        </p:nvSpPr>
        <p:spPr>
          <a:xfrm>
            <a:off x="3999700" y="2396975"/>
            <a:ext cx="35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latin typeface="Proxima Nova"/>
                <a:ea typeface="Proxima Nova"/>
                <a:cs typeface="Proxima Nova"/>
                <a:sym typeface="Proxima Nova"/>
              </a:rPr>
              <a:t>Alterar valores para 0.1 segundos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65" name="Google Shape;465;p62"/>
          <p:cNvCxnSpPr/>
          <p:nvPr/>
        </p:nvCxnSpPr>
        <p:spPr>
          <a:xfrm>
            <a:off x="3252700" y="3471725"/>
            <a:ext cx="589800" cy="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6" name="Google Shape;466;p62"/>
          <p:cNvSpPr txBox="1"/>
          <p:nvPr/>
        </p:nvSpPr>
        <p:spPr>
          <a:xfrm>
            <a:off x="3999700" y="3283138"/>
            <a:ext cx="376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latin typeface="Proxima Nova"/>
                <a:ea typeface="Proxima Nova"/>
                <a:cs typeface="Proxima Nova"/>
                <a:sym typeface="Proxima Nova"/>
              </a:rPr>
              <a:t>Selecionar fantasia “Tobi walking 1”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67" name="Google Shape;467;p62"/>
          <p:cNvCxnSpPr/>
          <p:nvPr/>
        </p:nvCxnSpPr>
        <p:spPr>
          <a:xfrm flipH="1" rot="10800000">
            <a:off x="3234400" y="4170200"/>
            <a:ext cx="632700" cy="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8" name="Google Shape;468;p62"/>
          <p:cNvSpPr txBox="1"/>
          <p:nvPr/>
        </p:nvSpPr>
        <p:spPr>
          <a:xfrm>
            <a:off x="3999700" y="3940700"/>
            <a:ext cx="376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latin typeface="Proxima Nova"/>
                <a:ea typeface="Proxima Nova"/>
                <a:cs typeface="Proxima Nova"/>
                <a:sym typeface="Proxima Nova"/>
              </a:rPr>
              <a:t>Selecionar fantasia “Tobi walking 2”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69" name="Google Shape;469;p62"/>
          <p:cNvCxnSpPr/>
          <p:nvPr/>
        </p:nvCxnSpPr>
        <p:spPr>
          <a:xfrm flipH="1" rot="10800000">
            <a:off x="2190100" y="2454238"/>
            <a:ext cx="1627500" cy="729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62"/>
          <p:cNvCxnSpPr/>
          <p:nvPr/>
        </p:nvCxnSpPr>
        <p:spPr>
          <a:xfrm flipH="1" rot="10800000">
            <a:off x="2183800" y="2802288"/>
            <a:ext cx="1621200" cy="1044900"/>
          </a:xfrm>
          <a:prstGeom prst="bentConnector3">
            <a:avLst>
              <a:gd fmla="val 78548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3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63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63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78" name="Google Shape;478;p63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3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Exemplo #1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0" name="Google Shape;480;p63"/>
          <p:cNvSpPr txBox="1"/>
          <p:nvPr/>
        </p:nvSpPr>
        <p:spPr>
          <a:xfrm>
            <a:off x="311700" y="1304875"/>
            <a:ext cx="8412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° passo: </a:t>
            </a:r>
            <a:r>
              <a:rPr lang="pt-BR" sz="2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Adicionar bloco de volta ao tocar a borda</a:t>
            </a:r>
            <a:endParaRPr b="1" sz="2500">
              <a:solidFill>
                <a:srgbClr val="0CB5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81" name="Google Shape;481;p63"/>
          <p:cNvSpPr txBox="1"/>
          <p:nvPr/>
        </p:nvSpPr>
        <p:spPr>
          <a:xfrm>
            <a:off x="4173163" y="3549925"/>
            <a:ext cx="3781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latin typeface="Proxima Nova"/>
                <a:ea typeface="Proxima Nova"/>
                <a:cs typeface="Proxima Nova"/>
                <a:sym typeface="Proxima Nova"/>
              </a:rPr>
              <a:t>Bloco para o personagem voltar ao tocar a borda do palco (Movimento)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2" name="Google Shape;48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2038" y="1874263"/>
            <a:ext cx="1911293" cy="2452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3" name="Google Shape;483;p63"/>
          <p:cNvCxnSpPr/>
          <p:nvPr/>
        </p:nvCxnSpPr>
        <p:spPr>
          <a:xfrm flipH="1" rot="10800000">
            <a:off x="2525263" y="3934825"/>
            <a:ext cx="1495500" cy="10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4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64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64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91" name="Google Shape;491;p64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4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Exemplo #1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3" name="Google Shape;493;p64"/>
          <p:cNvSpPr txBox="1"/>
          <p:nvPr/>
        </p:nvSpPr>
        <p:spPr>
          <a:xfrm>
            <a:off x="311700" y="1304875"/>
            <a:ext cx="8412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5</a:t>
            </a: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° passo: </a:t>
            </a:r>
            <a:r>
              <a:rPr lang="pt-BR" sz="2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Alterar a direção de giro</a:t>
            </a:r>
            <a:endParaRPr b="1" sz="2500">
              <a:solidFill>
                <a:srgbClr val="0CB5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94" name="Google Shape;494;p64"/>
          <p:cNvSpPr txBox="1"/>
          <p:nvPr/>
        </p:nvSpPr>
        <p:spPr>
          <a:xfrm>
            <a:off x="3020013" y="2022300"/>
            <a:ext cx="55896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latin typeface="Proxima Nova"/>
                <a:ea typeface="Proxima Nova"/>
                <a:cs typeface="Proxima Nova"/>
                <a:sym typeface="Proxima Nova"/>
              </a:rPr>
              <a:t>Para que o ator ande para frente e, ao tocar a borda, gire para trás temos que alterar o ângulo de direção para Esquerda/Direita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5" name="Google Shape;49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383" y="1874270"/>
            <a:ext cx="2221350" cy="2440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4"/>
          <p:cNvSpPr/>
          <p:nvPr/>
        </p:nvSpPr>
        <p:spPr>
          <a:xfrm>
            <a:off x="1704663" y="3351500"/>
            <a:ext cx="234900" cy="25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7" name="Google Shape;497;p64"/>
          <p:cNvCxnSpPr/>
          <p:nvPr/>
        </p:nvCxnSpPr>
        <p:spPr>
          <a:xfrm>
            <a:off x="2008413" y="3480950"/>
            <a:ext cx="1011600" cy="11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8" name="Google Shape;498;p64"/>
          <p:cNvSpPr txBox="1"/>
          <p:nvPr/>
        </p:nvSpPr>
        <p:spPr>
          <a:xfrm>
            <a:off x="3024613" y="3269225"/>
            <a:ext cx="430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latin typeface="Proxima Nova"/>
                <a:ea typeface="Proxima Nova"/>
                <a:cs typeface="Proxima Nova"/>
                <a:sym typeface="Proxima Nova"/>
              </a:rPr>
              <a:t>Selecionar para alterar a direção de giro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5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5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5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06" name="Google Shape;506;p65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5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Exemplo #1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8" name="Google Shape;508;p65"/>
          <p:cNvPicPr preferRelativeResize="0"/>
          <p:nvPr/>
        </p:nvPicPr>
        <p:blipFill rotWithShape="1">
          <a:blip r:embed="rId4">
            <a:alphaModFix/>
          </a:blip>
          <a:srcRect b="0" l="29" r="29" t="0"/>
          <a:stretch/>
        </p:blipFill>
        <p:spPr>
          <a:xfrm>
            <a:off x="1001404" y="1113475"/>
            <a:ext cx="7472265" cy="336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6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66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6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16" name="Google Shape;516;p66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6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Interagindo com elementos externos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8" name="Google Shape;518;p66"/>
          <p:cNvSpPr txBox="1"/>
          <p:nvPr/>
        </p:nvSpPr>
        <p:spPr>
          <a:xfrm>
            <a:off x="311700" y="1228675"/>
            <a:ext cx="4035600" cy="3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No PictoBlox, temos algu- mas ferramentas que nos permitem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interagir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com um programa;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Alguns exemplos são os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sensores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e as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extensões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como a de Detecção de Vídeo.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19" name="Google Shape;51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972" y="1122675"/>
            <a:ext cx="1640900" cy="337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6"/>
          <p:cNvPicPr preferRelativeResize="0"/>
          <p:nvPr/>
        </p:nvPicPr>
        <p:blipFill rotWithShape="1">
          <a:blip r:embed="rId5">
            <a:alphaModFix/>
          </a:blip>
          <a:srcRect b="0" l="49076" r="25275" t="0"/>
          <a:stretch/>
        </p:blipFill>
        <p:spPr>
          <a:xfrm>
            <a:off x="6930825" y="1122663"/>
            <a:ext cx="1640902" cy="336514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6"/>
          <p:cNvSpPr/>
          <p:nvPr/>
        </p:nvSpPr>
        <p:spPr>
          <a:xfrm>
            <a:off x="4667200" y="4138313"/>
            <a:ext cx="458100" cy="35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66"/>
          <p:cNvSpPr txBox="1"/>
          <p:nvPr/>
        </p:nvSpPr>
        <p:spPr>
          <a:xfrm>
            <a:off x="3717775" y="4067363"/>
            <a:ext cx="880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Adicionar extensões</a:t>
            </a:r>
            <a:endParaRPr sz="1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7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67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67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30" name="Google Shape;530;p67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7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Interagindo com elementos externos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2" name="Google Shape;532;p67"/>
          <p:cNvSpPr txBox="1"/>
          <p:nvPr/>
        </p:nvSpPr>
        <p:spPr>
          <a:xfrm>
            <a:off x="311700" y="1228675"/>
            <a:ext cx="8521500" cy="3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Com a extensão </a:t>
            </a:r>
            <a:r>
              <a:rPr lang="pt-BR" sz="2200" u="sng">
                <a:latin typeface="Proxima Nova"/>
                <a:ea typeface="Proxima Nova"/>
                <a:cs typeface="Proxima Nova"/>
                <a:sym typeface="Proxima Nova"/>
              </a:rPr>
              <a:t>Detecção de Vídeo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o PictoBlox pode usar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movimentos detectados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a partir da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webcam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para realizar alguma atividade programada;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Proxima Nova"/>
              <a:buChar char="○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Na aba “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Tutoriais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”, no menu superior esquerdo, você encontra o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passo a passo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de como utilizar a extensão;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Proxima Nova"/>
              <a:buChar char="○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Você terá acesso a vários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outros tutoriais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nessa aba como Jogo tipo Pong e Crie uma História.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3" name="Google Shape;53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3900" y="3595625"/>
            <a:ext cx="989300" cy="9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8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8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68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41" name="Google Shape;541;p68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8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Interagindo com elementos externos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3" name="Google Shape;543;p68"/>
          <p:cNvPicPr preferRelativeResize="0"/>
          <p:nvPr/>
        </p:nvPicPr>
        <p:blipFill rotWithShape="1">
          <a:blip r:embed="rId4">
            <a:alphaModFix/>
          </a:blip>
          <a:srcRect b="5624" l="0" r="43403" t="0"/>
          <a:stretch/>
        </p:blipFill>
        <p:spPr>
          <a:xfrm>
            <a:off x="2462400" y="1424850"/>
            <a:ext cx="4219200" cy="3159674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68"/>
          <p:cNvSpPr/>
          <p:nvPr/>
        </p:nvSpPr>
        <p:spPr>
          <a:xfrm>
            <a:off x="2794638" y="2059725"/>
            <a:ext cx="1244700" cy="1068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68"/>
          <p:cNvSpPr txBox="1"/>
          <p:nvPr/>
        </p:nvSpPr>
        <p:spPr>
          <a:xfrm>
            <a:off x="4027950" y="2546875"/>
            <a:ext cx="108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Novos blocos da </a:t>
            </a:r>
            <a:r>
              <a:rPr lang="pt-BR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extensão</a:t>
            </a:r>
            <a:endParaRPr sz="1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46" name="Google Shape;546;p68"/>
          <p:cNvSpPr/>
          <p:nvPr/>
        </p:nvSpPr>
        <p:spPr>
          <a:xfrm>
            <a:off x="3795375" y="1437375"/>
            <a:ext cx="328800" cy="184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68"/>
          <p:cNvSpPr txBox="1"/>
          <p:nvPr/>
        </p:nvSpPr>
        <p:spPr>
          <a:xfrm>
            <a:off x="3415725" y="1089450"/>
            <a:ext cx="108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Aba “Tutoriais”</a:t>
            </a:r>
            <a:endParaRPr sz="1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9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69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69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55" name="Google Shape;555;p69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9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Exemplo #2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7" name="Google Shape;557;p69"/>
          <p:cNvSpPr txBox="1"/>
          <p:nvPr/>
        </p:nvSpPr>
        <p:spPr>
          <a:xfrm>
            <a:off x="311700" y="1304875"/>
            <a:ext cx="84129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58" name="Google Shape;558;p69"/>
          <p:cNvSpPr txBox="1"/>
          <p:nvPr/>
        </p:nvSpPr>
        <p:spPr>
          <a:xfrm>
            <a:off x="311700" y="1304875"/>
            <a:ext cx="76140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1° passo: </a:t>
            </a:r>
            <a:r>
              <a:rPr lang="pt-BR" sz="2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Apagar o ator inicial do Pictoblox</a:t>
            </a:r>
            <a:endParaRPr sz="2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500">
              <a:solidFill>
                <a:srgbClr val="0CB5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59" name="Google Shape;559;p69"/>
          <p:cNvSpPr txBox="1"/>
          <p:nvPr/>
        </p:nvSpPr>
        <p:spPr>
          <a:xfrm>
            <a:off x="235400" y="2148450"/>
            <a:ext cx="34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0" name="Google Shape;56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9325" y="1996673"/>
            <a:ext cx="5577649" cy="244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1" name="Google Shape;561;p69"/>
          <p:cNvCxnSpPr>
            <a:endCxn id="562" idx="7"/>
          </p:cNvCxnSpPr>
          <p:nvPr/>
        </p:nvCxnSpPr>
        <p:spPr>
          <a:xfrm flipH="1">
            <a:off x="5849849" y="2721426"/>
            <a:ext cx="1612500" cy="1347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2" name="Google Shape;562;p69"/>
          <p:cNvSpPr/>
          <p:nvPr/>
        </p:nvSpPr>
        <p:spPr>
          <a:xfrm>
            <a:off x="5709525" y="4044350"/>
            <a:ext cx="164400" cy="164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0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70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70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70" name="Google Shape;570;p70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70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Exemplo #2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70"/>
          <p:cNvSpPr txBox="1"/>
          <p:nvPr/>
        </p:nvSpPr>
        <p:spPr>
          <a:xfrm>
            <a:off x="311700" y="1304875"/>
            <a:ext cx="7614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2° passo: </a:t>
            </a:r>
            <a:r>
              <a:rPr lang="pt-BR" sz="2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Selecionar o ator “Dragon”</a:t>
            </a:r>
            <a:endParaRPr b="1" sz="2500">
              <a:solidFill>
                <a:srgbClr val="0CB5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573" name="Google Shape;573;p70"/>
          <p:cNvPicPr preferRelativeResize="0"/>
          <p:nvPr/>
        </p:nvPicPr>
        <p:blipFill rotWithShape="1">
          <a:blip r:embed="rId4">
            <a:alphaModFix/>
          </a:blip>
          <a:srcRect b="0" l="0" r="0" t="60175"/>
          <a:stretch/>
        </p:blipFill>
        <p:spPr>
          <a:xfrm>
            <a:off x="725400" y="1945050"/>
            <a:ext cx="4177725" cy="2142107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70"/>
          <p:cNvSpPr/>
          <p:nvPr/>
        </p:nvSpPr>
        <p:spPr>
          <a:xfrm>
            <a:off x="3609430" y="3565276"/>
            <a:ext cx="447900" cy="449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70"/>
          <p:cNvSpPr txBox="1"/>
          <p:nvPr/>
        </p:nvSpPr>
        <p:spPr>
          <a:xfrm>
            <a:off x="2559380" y="3485009"/>
            <a:ext cx="10500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Selecionar atores</a:t>
            </a:r>
            <a:endParaRPr sz="1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76" name="Google Shape;576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9025" y="1966300"/>
            <a:ext cx="3339559" cy="24528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7" name="Google Shape;577;p70"/>
          <p:cNvCxnSpPr/>
          <p:nvPr/>
        </p:nvCxnSpPr>
        <p:spPr>
          <a:xfrm flipH="1">
            <a:off x="6644324" y="1686376"/>
            <a:ext cx="1612500" cy="1347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1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71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71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85" name="Google Shape;585;p71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1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Exemplo #2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7" name="Google Shape;587;p71"/>
          <p:cNvSpPr txBox="1"/>
          <p:nvPr/>
        </p:nvSpPr>
        <p:spPr>
          <a:xfrm>
            <a:off x="311700" y="1304875"/>
            <a:ext cx="7614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° passo: </a:t>
            </a:r>
            <a:r>
              <a:rPr lang="pt-BR" sz="2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Reduzir o tamanho do ator e movê-lo</a:t>
            </a:r>
            <a:endParaRPr b="1" sz="2500">
              <a:solidFill>
                <a:srgbClr val="0CB5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588" name="Google Shape;58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125" y="1874275"/>
            <a:ext cx="2333601" cy="2660974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1"/>
          <p:cNvSpPr/>
          <p:nvPr/>
        </p:nvSpPr>
        <p:spPr>
          <a:xfrm>
            <a:off x="4071225" y="3903425"/>
            <a:ext cx="613500" cy="223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0" name="Google Shape;590;p71"/>
          <p:cNvCxnSpPr>
            <a:stCxn id="589" idx="3"/>
            <a:endCxn id="591" idx="1"/>
          </p:cNvCxnSpPr>
          <p:nvPr/>
        </p:nvCxnSpPr>
        <p:spPr>
          <a:xfrm flipH="1" rot="10800000">
            <a:off x="4684725" y="2571725"/>
            <a:ext cx="1554300" cy="1443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1" name="Google Shape;591;p71"/>
          <p:cNvSpPr txBox="1"/>
          <p:nvPr/>
        </p:nvSpPr>
        <p:spPr>
          <a:xfrm>
            <a:off x="6239050" y="2340900"/>
            <a:ext cx="279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latin typeface="Proxima Nova"/>
                <a:ea typeface="Proxima Nova"/>
                <a:cs typeface="Proxima Nova"/>
                <a:sym typeface="Proxima Nova"/>
              </a:rPr>
              <a:t>Altere o tamanho para 60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92" name="Google Shape;592;p71"/>
          <p:cNvCxnSpPr/>
          <p:nvPr/>
        </p:nvCxnSpPr>
        <p:spPr>
          <a:xfrm flipH="1">
            <a:off x="3249175" y="2577775"/>
            <a:ext cx="1304100" cy="926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3" name="Google Shape;593;p71"/>
          <p:cNvSpPr txBox="1"/>
          <p:nvPr/>
        </p:nvSpPr>
        <p:spPr>
          <a:xfrm>
            <a:off x="190925" y="3444500"/>
            <a:ext cx="31209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latin typeface="Proxima Nova"/>
                <a:ea typeface="Proxima Nova"/>
                <a:cs typeface="Proxima Nova"/>
                <a:sym typeface="Proxima Nova"/>
              </a:rPr>
              <a:t>Clique no ator e mova-o para qualquer canto do palco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2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72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72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01" name="Google Shape;601;p72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2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Exemplo #2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3" name="Google Shape;603;p72"/>
          <p:cNvSpPr txBox="1"/>
          <p:nvPr/>
        </p:nvSpPr>
        <p:spPr>
          <a:xfrm>
            <a:off x="311700" y="1228675"/>
            <a:ext cx="8412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° passo: </a:t>
            </a:r>
            <a:r>
              <a:rPr lang="pt-BR" sz="2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</a:t>
            </a:r>
            <a:r>
              <a:rPr lang="pt-BR" sz="2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dicionar a extensão “Detecção de Vídeo”</a:t>
            </a:r>
            <a:endParaRPr b="1" sz="2500">
              <a:solidFill>
                <a:srgbClr val="0CB5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04" name="Google Shape;604;p72"/>
          <p:cNvPicPr preferRelativeResize="0"/>
          <p:nvPr/>
        </p:nvPicPr>
        <p:blipFill rotWithShape="1">
          <a:blip r:embed="rId4">
            <a:alphaModFix/>
          </a:blip>
          <a:srcRect b="0" l="0" r="0" t="13778"/>
          <a:stretch/>
        </p:blipFill>
        <p:spPr>
          <a:xfrm>
            <a:off x="1512675" y="1813150"/>
            <a:ext cx="2023050" cy="2818751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2"/>
          <p:cNvSpPr/>
          <p:nvPr/>
        </p:nvSpPr>
        <p:spPr>
          <a:xfrm>
            <a:off x="1437850" y="4226238"/>
            <a:ext cx="458100" cy="352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72"/>
          <p:cNvSpPr txBox="1"/>
          <p:nvPr/>
        </p:nvSpPr>
        <p:spPr>
          <a:xfrm>
            <a:off x="640825" y="4155288"/>
            <a:ext cx="880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Adicionar extensão</a:t>
            </a:r>
            <a:endParaRPr sz="1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07" name="Google Shape;60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8125" y="2026675"/>
            <a:ext cx="4076857" cy="2452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72"/>
          <p:cNvCxnSpPr/>
          <p:nvPr/>
        </p:nvCxnSpPr>
        <p:spPr>
          <a:xfrm flipH="1">
            <a:off x="6152474" y="2108288"/>
            <a:ext cx="1612500" cy="1347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3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73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73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16" name="Google Shape;616;p73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73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Exemplo #2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8" name="Google Shape;618;p73"/>
          <p:cNvSpPr txBox="1"/>
          <p:nvPr/>
        </p:nvSpPr>
        <p:spPr>
          <a:xfrm>
            <a:off x="311700" y="1304875"/>
            <a:ext cx="84129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5</a:t>
            </a: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° passo: </a:t>
            </a:r>
            <a:r>
              <a:rPr lang="pt-BR" sz="2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Adicionar o bloco de detecção de movimento no vídeo da webcam</a:t>
            </a:r>
            <a:endParaRPr b="1" sz="2500">
              <a:solidFill>
                <a:srgbClr val="0CB5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19" name="Google Shape;619;p73"/>
          <p:cNvPicPr preferRelativeResize="0"/>
          <p:nvPr/>
        </p:nvPicPr>
        <p:blipFill rotWithShape="1">
          <a:blip r:embed="rId4">
            <a:alphaModFix/>
          </a:blip>
          <a:srcRect b="0" l="0" r="5642" t="0"/>
          <a:stretch/>
        </p:blipFill>
        <p:spPr>
          <a:xfrm>
            <a:off x="4876800" y="2233825"/>
            <a:ext cx="3756375" cy="2010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0" name="Google Shape;620;p73"/>
          <p:cNvCxnSpPr/>
          <p:nvPr/>
        </p:nvCxnSpPr>
        <p:spPr>
          <a:xfrm flipH="1">
            <a:off x="4054775" y="2693875"/>
            <a:ext cx="832200" cy="627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73"/>
          <p:cNvSpPr txBox="1"/>
          <p:nvPr/>
        </p:nvSpPr>
        <p:spPr>
          <a:xfrm>
            <a:off x="354125" y="3309850"/>
            <a:ext cx="4218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latin typeface="Proxima Nova"/>
                <a:ea typeface="Proxima Nova"/>
                <a:cs typeface="Proxima Nova"/>
                <a:sym typeface="Proxima Nova"/>
              </a:rPr>
              <a:t>Quando a intensidade de movimento no vídeo da webcam no local do ator for superior a 10, os comandos vão iniciar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4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74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74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29" name="Google Shape;629;p74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74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Exemplo #2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1" name="Google Shape;631;p74"/>
          <p:cNvSpPr txBox="1"/>
          <p:nvPr/>
        </p:nvSpPr>
        <p:spPr>
          <a:xfrm>
            <a:off x="311700" y="1304875"/>
            <a:ext cx="84129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6</a:t>
            </a: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° passo: </a:t>
            </a:r>
            <a:r>
              <a:rPr lang="pt-BR" sz="2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Adicionar blocos de mudança de fantasia e </a:t>
            </a:r>
            <a:r>
              <a:rPr lang="pt-BR" sz="2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espera</a:t>
            </a:r>
            <a:r>
              <a:rPr lang="pt-BR" sz="2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entre elas</a:t>
            </a:r>
            <a:endParaRPr b="1" sz="2500">
              <a:solidFill>
                <a:srgbClr val="0CB5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32" name="Google Shape;63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493250"/>
            <a:ext cx="3105150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74"/>
          <p:cNvSpPr txBox="1"/>
          <p:nvPr/>
        </p:nvSpPr>
        <p:spPr>
          <a:xfrm>
            <a:off x="3913050" y="3404163"/>
            <a:ext cx="45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latin typeface="Proxima Nova"/>
                <a:ea typeface="Proxima Nova"/>
                <a:cs typeface="Proxima Nova"/>
                <a:sym typeface="Proxima Nova"/>
              </a:rPr>
              <a:t>Bloco de espera de 1 segundo (Controle)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4" name="Google Shape;634;p74"/>
          <p:cNvSpPr txBox="1"/>
          <p:nvPr/>
        </p:nvSpPr>
        <p:spPr>
          <a:xfrm>
            <a:off x="3908400" y="2942475"/>
            <a:ext cx="508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latin typeface="Proxima Nova"/>
                <a:ea typeface="Proxima Nova"/>
                <a:cs typeface="Proxima Nova"/>
                <a:sym typeface="Proxima Nova"/>
              </a:rPr>
              <a:t>Bloco para mudar a fantasia do ator (Aparência)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35" name="Google Shape;635;p74"/>
          <p:cNvCxnSpPr/>
          <p:nvPr/>
        </p:nvCxnSpPr>
        <p:spPr>
          <a:xfrm flipH="1" rot="10800000">
            <a:off x="2644325" y="4081175"/>
            <a:ext cx="1157100" cy="8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6" name="Google Shape;636;p74"/>
          <p:cNvSpPr txBox="1"/>
          <p:nvPr/>
        </p:nvSpPr>
        <p:spPr>
          <a:xfrm>
            <a:off x="3931800" y="3875675"/>
            <a:ext cx="508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latin typeface="Proxima Nova"/>
                <a:ea typeface="Proxima Nova"/>
                <a:cs typeface="Proxima Nova"/>
                <a:sym typeface="Proxima Nova"/>
              </a:rPr>
              <a:t>Selecionar fantasia “dragon-a”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37" name="Google Shape;637;p74"/>
          <p:cNvCxnSpPr/>
          <p:nvPr/>
        </p:nvCxnSpPr>
        <p:spPr>
          <a:xfrm>
            <a:off x="1549150" y="3646838"/>
            <a:ext cx="2260800" cy="3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8" name="Google Shape;638;p74"/>
          <p:cNvCxnSpPr/>
          <p:nvPr/>
        </p:nvCxnSpPr>
        <p:spPr>
          <a:xfrm flipH="1" rot="10800000">
            <a:off x="2644325" y="3262300"/>
            <a:ext cx="1157100" cy="8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5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75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75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46" name="Google Shape;646;p75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75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Exemplo #2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8" name="Google Shape;648;p75"/>
          <p:cNvPicPr preferRelativeResize="0"/>
          <p:nvPr/>
        </p:nvPicPr>
        <p:blipFill rotWithShape="1">
          <a:blip r:embed="rId4">
            <a:alphaModFix/>
          </a:blip>
          <a:srcRect b="29" l="0" r="0" t="29"/>
          <a:stretch/>
        </p:blipFill>
        <p:spPr>
          <a:xfrm>
            <a:off x="842129" y="1098775"/>
            <a:ext cx="7459730" cy="33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0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40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40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8" name="Google Shape;168;p40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0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PictoBlox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40"/>
          <p:cNvSpPr txBox="1"/>
          <p:nvPr/>
        </p:nvSpPr>
        <p:spPr>
          <a:xfrm>
            <a:off x="311700" y="1228675"/>
            <a:ext cx="53163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Software de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programação gráfica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baseado em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Scratch 3.0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sendo ideal para dar o primeiro passo no mundo da programação;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Possibilita criar jogos, animações,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projetos interativos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rogramar robôs e muito mais com sua interface amigável de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arrastar e soltar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1" name="Google Shape;1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5625" y="1336099"/>
            <a:ext cx="3034350" cy="299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6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76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76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56" name="Google Shape;656;p76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76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Exemplo #2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8" name="Google Shape;658;p76"/>
          <p:cNvPicPr preferRelativeResize="0"/>
          <p:nvPr/>
        </p:nvPicPr>
        <p:blipFill rotWithShape="1">
          <a:blip r:embed="rId4">
            <a:alphaModFix/>
          </a:blip>
          <a:srcRect b="0" l="169" r="169" t="0"/>
          <a:stretch/>
        </p:blipFill>
        <p:spPr>
          <a:xfrm>
            <a:off x="848379" y="1098775"/>
            <a:ext cx="7447234" cy="33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7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77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77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66" name="Google Shape;666;p77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77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Exemplo #3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8" name="Google Shape;668;p77"/>
          <p:cNvSpPr txBox="1"/>
          <p:nvPr/>
        </p:nvSpPr>
        <p:spPr>
          <a:xfrm>
            <a:off x="311700" y="1304875"/>
            <a:ext cx="84129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9" name="Google Shape;669;p77"/>
          <p:cNvSpPr txBox="1"/>
          <p:nvPr/>
        </p:nvSpPr>
        <p:spPr>
          <a:xfrm>
            <a:off x="311700" y="1304875"/>
            <a:ext cx="76140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1° passo: </a:t>
            </a:r>
            <a:r>
              <a:rPr lang="pt-BR" sz="2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Apagar o ator inicial do Pictoblox</a:t>
            </a:r>
            <a:endParaRPr sz="2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500">
              <a:solidFill>
                <a:srgbClr val="0CB5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670" name="Google Shape;670;p77"/>
          <p:cNvSpPr txBox="1"/>
          <p:nvPr/>
        </p:nvSpPr>
        <p:spPr>
          <a:xfrm>
            <a:off x="235400" y="2148450"/>
            <a:ext cx="34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71" name="Google Shape;67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9325" y="1996673"/>
            <a:ext cx="5577649" cy="244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2" name="Google Shape;672;p77"/>
          <p:cNvCxnSpPr>
            <a:endCxn id="673" idx="7"/>
          </p:cNvCxnSpPr>
          <p:nvPr/>
        </p:nvCxnSpPr>
        <p:spPr>
          <a:xfrm flipH="1">
            <a:off x="5849849" y="2721426"/>
            <a:ext cx="1612500" cy="1347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3" name="Google Shape;673;p77"/>
          <p:cNvSpPr/>
          <p:nvPr/>
        </p:nvSpPr>
        <p:spPr>
          <a:xfrm>
            <a:off x="5709525" y="4044350"/>
            <a:ext cx="164400" cy="164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8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78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78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81" name="Google Shape;681;p78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78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Exemplo #3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3" name="Google Shape;683;p78"/>
          <p:cNvSpPr txBox="1"/>
          <p:nvPr/>
        </p:nvSpPr>
        <p:spPr>
          <a:xfrm>
            <a:off x="311700" y="1304875"/>
            <a:ext cx="7614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2° passo: </a:t>
            </a:r>
            <a:r>
              <a:rPr lang="pt-BR" sz="2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Selecionar o ator “Ballon1”</a:t>
            </a:r>
            <a:endParaRPr b="1" sz="2500">
              <a:solidFill>
                <a:srgbClr val="0CB5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84" name="Google Shape;684;p78"/>
          <p:cNvPicPr preferRelativeResize="0"/>
          <p:nvPr/>
        </p:nvPicPr>
        <p:blipFill rotWithShape="1">
          <a:blip r:embed="rId4">
            <a:alphaModFix/>
          </a:blip>
          <a:srcRect b="0" l="0" r="0" t="60175"/>
          <a:stretch/>
        </p:blipFill>
        <p:spPr>
          <a:xfrm>
            <a:off x="725400" y="1945050"/>
            <a:ext cx="4177725" cy="2142107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78"/>
          <p:cNvSpPr/>
          <p:nvPr/>
        </p:nvSpPr>
        <p:spPr>
          <a:xfrm>
            <a:off x="3609430" y="3565276"/>
            <a:ext cx="447900" cy="449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78"/>
          <p:cNvSpPr txBox="1"/>
          <p:nvPr/>
        </p:nvSpPr>
        <p:spPr>
          <a:xfrm>
            <a:off x="2559380" y="3485009"/>
            <a:ext cx="10500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Selecionar atores</a:t>
            </a:r>
            <a:endParaRPr sz="1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87" name="Google Shape;687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5321" y="1874275"/>
            <a:ext cx="3197400" cy="2571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8" name="Google Shape;688;p78"/>
          <p:cNvCxnSpPr/>
          <p:nvPr/>
        </p:nvCxnSpPr>
        <p:spPr>
          <a:xfrm flipH="1">
            <a:off x="5921024" y="1686376"/>
            <a:ext cx="2335800" cy="2076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9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79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79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96" name="Google Shape;696;p79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79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Exemplo #3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8" name="Google Shape;698;p79"/>
          <p:cNvSpPr txBox="1"/>
          <p:nvPr/>
        </p:nvSpPr>
        <p:spPr>
          <a:xfrm>
            <a:off x="311700" y="1304875"/>
            <a:ext cx="8474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° passo: </a:t>
            </a:r>
            <a:r>
              <a:rPr lang="pt-BR" sz="2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Mover o ator por posições aleatórias do palco</a:t>
            </a:r>
            <a:endParaRPr b="1" sz="2500">
              <a:solidFill>
                <a:srgbClr val="0CB5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699" name="Google Shape;699;p79"/>
          <p:cNvPicPr preferRelativeResize="0"/>
          <p:nvPr/>
        </p:nvPicPr>
        <p:blipFill rotWithShape="1">
          <a:blip r:embed="rId4">
            <a:alphaModFix/>
          </a:blip>
          <a:srcRect b="7586" l="0" r="0" t="5908"/>
          <a:stretch/>
        </p:blipFill>
        <p:spPr>
          <a:xfrm>
            <a:off x="1024000" y="2247875"/>
            <a:ext cx="2381250" cy="2010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0" name="Google Shape;700;p79"/>
          <p:cNvCxnSpPr>
            <a:endCxn id="701" idx="1"/>
          </p:cNvCxnSpPr>
          <p:nvPr/>
        </p:nvCxnSpPr>
        <p:spPr>
          <a:xfrm flipH="1" rot="10800000">
            <a:off x="3290375" y="3357400"/>
            <a:ext cx="910500" cy="5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1" name="Google Shape;701;p79"/>
          <p:cNvSpPr txBox="1"/>
          <p:nvPr/>
        </p:nvSpPr>
        <p:spPr>
          <a:xfrm>
            <a:off x="4200875" y="2967250"/>
            <a:ext cx="41742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latin typeface="Proxima Nova"/>
                <a:ea typeface="Proxima Nova"/>
                <a:cs typeface="Proxima Nova"/>
                <a:sym typeface="Proxima Nova"/>
              </a:rPr>
              <a:t>Bloco para mover o ator para posições aleatórias do palco (Movimento)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0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80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80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09" name="Google Shape;709;p80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0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Exemplo #3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1" name="Google Shape;711;p80"/>
          <p:cNvSpPr txBox="1"/>
          <p:nvPr/>
        </p:nvSpPr>
        <p:spPr>
          <a:xfrm>
            <a:off x="311700" y="1304875"/>
            <a:ext cx="8474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° passo: </a:t>
            </a:r>
            <a:r>
              <a:rPr lang="pt-BR" sz="2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Adicionar estrutura condicional e bloco sensor</a:t>
            </a:r>
            <a:endParaRPr b="1" sz="2500">
              <a:solidFill>
                <a:srgbClr val="0CB5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12" name="Google Shape;712;p80"/>
          <p:cNvSpPr txBox="1"/>
          <p:nvPr/>
        </p:nvSpPr>
        <p:spPr>
          <a:xfrm>
            <a:off x="4212625" y="3072925"/>
            <a:ext cx="45735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latin typeface="Proxima Nova"/>
                <a:ea typeface="Proxima Nova"/>
                <a:cs typeface="Proxima Nova"/>
                <a:sym typeface="Proxima Nova"/>
              </a:rPr>
              <a:t>Bloco que </a:t>
            </a:r>
            <a:r>
              <a:rPr lang="pt-BR" sz="1800">
                <a:latin typeface="Proxima Nova"/>
                <a:ea typeface="Proxima Nova"/>
                <a:cs typeface="Proxima Nova"/>
                <a:sym typeface="Proxima Nova"/>
              </a:rPr>
              <a:t>estabelece</a:t>
            </a:r>
            <a:r>
              <a:rPr lang="pt-BR" sz="1800">
                <a:latin typeface="Proxima Nova"/>
                <a:ea typeface="Proxima Nova"/>
                <a:cs typeface="Proxima Nova"/>
                <a:sym typeface="Proxima Nova"/>
              </a:rPr>
              <a:t> uma condição que, se atendida, executa uma ação, e em caso negativo, executa outra ação (Controle)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13" name="Google Shape;71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74275"/>
            <a:ext cx="2688673" cy="2452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4" name="Google Shape;714;p80"/>
          <p:cNvCxnSpPr>
            <a:endCxn id="712" idx="1"/>
          </p:cNvCxnSpPr>
          <p:nvPr/>
        </p:nvCxnSpPr>
        <p:spPr>
          <a:xfrm>
            <a:off x="2985025" y="3598075"/>
            <a:ext cx="1227600" cy="24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5" name="Google Shape;715;p80"/>
          <p:cNvSpPr txBox="1"/>
          <p:nvPr/>
        </p:nvSpPr>
        <p:spPr>
          <a:xfrm>
            <a:off x="4227975" y="2022300"/>
            <a:ext cx="4573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latin typeface="Proxima Nova"/>
                <a:ea typeface="Proxima Nova"/>
                <a:cs typeface="Proxima Nova"/>
                <a:sym typeface="Proxima Nova"/>
              </a:rPr>
              <a:t>Bloco sensor que identifica se o ator está tocando o ponteiro do mouse (Sensores)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16" name="Google Shape;716;p80"/>
          <p:cNvCxnSpPr>
            <a:endCxn id="715" idx="1"/>
          </p:cNvCxnSpPr>
          <p:nvPr/>
        </p:nvCxnSpPr>
        <p:spPr>
          <a:xfrm flipH="1" rot="10800000">
            <a:off x="2562375" y="2412450"/>
            <a:ext cx="1665600" cy="739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1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81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81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24" name="Google Shape;724;p81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81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Exemplo #3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6" name="Google Shape;726;p81"/>
          <p:cNvSpPr txBox="1"/>
          <p:nvPr/>
        </p:nvSpPr>
        <p:spPr>
          <a:xfrm>
            <a:off x="311700" y="1304875"/>
            <a:ext cx="84744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5</a:t>
            </a: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° passo: </a:t>
            </a:r>
            <a:r>
              <a:rPr lang="pt-BR" sz="2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Adicionar blocos de mudança de fantasia nas condicionais</a:t>
            </a:r>
            <a:endParaRPr b="1" sz="2500">
              <a:solidFill>
                <a:srgbClr val="0CB5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27" name="Google Shape;727;p81"/>
          <p:cNvSpPr txBox="1"/>
          <p:nvPr/>
        </p:nvSpPr>
        <p:spPr>
          <a:xfrm>
            <a:off x="4899163" y="3859725"/>
            <a:ext cx="324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latin typeface="Proxima Nova"/>
                <a:ea typeface="Proxima Nova"/>
                <a:cs typeface="Proxima Nova"/>
                <a:sym typeface="Proxima Nova"/>
              </a:rPr>
              <a:t>Selecionar fantasia “ballon1-a”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28" name="Google Shape;72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8238" y="2316775"/>
            <a:ext cx="2250675" cy="2250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9" name="Google Shape;729;p81"/>
          <p:cNvCxnSpPr>
            <a:endCxn id="727" idx="1"/>
          </p:cNvCxnSpPr>
          <p:nvPr/>
        </p:nvCxnSpPr>
        <p:spPr>
          <a:xfrm flipH="1" rot="10800000">
            <a:off x="2673463" y="4090575"/>
            <a:ext cx="2225700" cy="12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2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82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82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37" name="Google Shape;737;p82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82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Exemplo #3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9" name="Google Shape;739;p82"/>
          <p:cNvPicPr preferRelativeResize="0"/>
          <p:nvPr/>
        </p:nvPicPr>
        <p:blipFill rotWithShape="1">
          <a:blip r:embed="rId4">
            <a:alphaModFix/>
          </a:blip>
          <a:srcRect b="219" l="0" r="0" t="209"/>
          <a:stretch/>
        </p:blipFill>
        <p:spPr>
          <a:xfrm>
            <a:off x="806379" y="1113475"/>
            <a:ext cx="7531236" cy="33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83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83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83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47" name="Google Shape;747;p83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83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Exemplo #3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9" name="Google Shape;749;p83"/>
          <p:cNvPicPr preferRelativeResize="0"/>
          <p:nvPr/>
        </p:nvPicPr>
        <p:blipFill rotWithShape="1">
          <a:blip r:embed="rId4">
            <a:alphaModFix/>
          </a:blip>
          <a:srcRect b="0" l="298" r="298" t="0"/>
          <a:stretch/>
        </p:blipFill>
        <p:spPr>
          <a:xfrm>
            <a:off x="832629" y="1098775"/>
            <a:ext cx="7478755" cy="336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3426" y="2458250"/>
            <a:ext cx="71699" cy="11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B5B9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4"/>
          <p:cNvSpPr txBox="1"/>
          <p:nvPr/>
        </p:nvSpPr>
        <p:spPr>
          <a:xfrm>
            <a:off x="911150" y="2364900"/>
            <a:ext cx="72888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200">
                <a:latin typeface="Press Start 2P"/>
                <a:ea typeface="Press Start 2P"/>
                <a:cs typeface="Press Start 2P"/>
                <a:sym typeface="Press Start 2P"/>
              </a:rPr>
              <a:t>BORA PRATICAR!</a:t>
            </a:r>
            <a:endParaRPr sz="6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756" name="Google Shape;756;p84"/>
          <p:cNvPicPr preferRelativeResize="0"/>
          <p:nvPr/>
        </p:nvPicPr>
        <p:blipFill rotWithShape="1">
          <a:blip r:embed="rId3">
            <a:alphaModFix/>
          </a:blip>
          <a:srcRect b="12808" l="0" r="0" t="0"/>
          <a:stretch/>
        </p:blipFill>
        <p:spPr>
          <a:xfrm>
            <a:off x="4191375" y="345406"/>
            <a:ext cx="728351" cy="13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5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85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85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64" name="Google Shape;764;p85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85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Atividade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6" name="Google Shape;766;p85"/>
          <p:cNvSpPr txBox="1"/>
          <p:nvPr/>
        </p:nvSpPr>
        <p:spPr>
          <a:xfrm>
            <a:off x="311700" y="1228675"/>
            <a:ext cx="8593500" cy="3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Vamos aplicar nossos conhecimentos em programação em blocos com a ferramenta PictoBlox;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Para realizar esta atividade acesse o PictoBlox pelo link abaixo 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crie uma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história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onde </a:t>
            </a:r>
            <a:r>
              <a:rPr lang="pt-BR" sz="2200" u="sng">
                <a:latin typeface="Proxima Nova"/>
                <a:ea typeface="Proxima Nova"/>
                <a:cs typeface="Proxima Nova"/>
                <a:sym typeface="Proxima Nova"/>
              </a:rPr>
              <a:t>seu personagem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(você escolhe o ator) se apresenta e conta o seu principal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hobby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Explore diferentes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atores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cenários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comandos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br>
              <a:rPr lang="pt-BR" sz="2200">
                <a:latin typeface="Proxima Nova"/>
                <a:ea typeface="Proxima Nova"/>
                <a:cs typeface="Proxima Nova"/>
                <a:sym typeface="Proxima Nova"/>
              </a:rPr>
            </a:b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7" name="Google Shape;767;p85"/>
          <p:cNvSpPr/>
          <p:nvPr/>
        </p:nvSpPr>
        <p:spPr>
          <a:xfrm>
            <a:off x="2664900" y="3767575"/>
            <a:ext cx="3887100" cy="602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5E1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https://pictoblox.ai/</a:t>
            </a:r>
            <a:endParaRPr b="1" sz="2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68" name="Google Shape;768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8700" y="2984375"/>
            <a:ext cx="1406300" cy="140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1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1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41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9" name="Google Shape;179;p41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1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PictoBlox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41"/>
          <p:cNvSpPr txBox="1"/>
          <p:nvPr/>
        </p:nvSpPr>
        <p:spPr>
          <a:xfrm>
            <a:off x="311700" y="1304875"/>
            <a:ext cx="84129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E quais são suas vantagens?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Proxima Nova"/>
              <a:buChar char="○"/>
            </a:pPr>
            <a:r>
              <a:rPr lang="pt-BR" sz="2100">
                <a:latin typeface="Proxima Nova"/>
                <a:ea typeface="Proxima Nova"/>
                <a:cs typeface="Proxima Nova"/>
                <a:sym typeface="Proxima Nova"/>
              </a:rPr>
              <a:t>Não exige nenhum conhecimento </a:t>
            </a:r>
            <a:r>
              <a:rPr b="1" lang="pt-BR" sz="2100">
                <a:latin typeface="Proxima Nova"/>
                <a:ea typeface="Proxima Nova"/>
                <a:cs typeface="Proxima Nova"/>
                <a:sym typeface="Proxima Nova"/>
              </a:rPr>
              <a:t>prévio </a:t>
            </a:r>
            <a:r>
              <a:rPr lang="pt-BR" sz="2100">
                <a:latin typeface="Proxima Nova"/>
                <a:ea typeface="Proxima Nova"/>
                <a:cs typeface="Proxima Nova"/>
                <a:sym typeface="Proxima Nova"/>
              </a:rPr>
              <a:t>de nenhuma linguagem de programação;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Proxima Nova"/>
              <a:buChar char="○"/>
            </a:pPr>
            <a:r>
              <a:rPr lang="pt-BR" sz="2100">
                <a:latin typeface="Proxima Nova"/>
                <a:ea typeface="Proxima Nova"/>
                <a:cs typeface="Proxima Nova"/>
                <a:sym typeface="Proxima Nova"/>
              </a:rPr>
              <a:t>Utiliza uma interface gráfica </a:t>
            </a:r>
            <a:r>
              <a:rPr b="1" lang="pt-BR" sz="2100">
                <a:latin typeface="Proxima Nova"/>
                <a:ea typeface="Proxima Nova"/>
                <a:cs typeface="Proxima Nova"/>
                <a:sym typeface="Proxima Nova"/>
              </a:rPr>
              <a:t>interativa</a:t>
            </a:r>
            <a:r>
              <a:rPr lang="pt-BR" sz="210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Proxima Nova"/>
              <a:buChar char="○"/>
            </a:pPr>
            <a:r>
              <a:rPr lang="pt-BR" sz="2100">
                <a:latin typeface="Proxima Nova"/>
                <a:ea typeface="Proxima Nova"/>
                <a:cs typeface="Proxima Nova"/>
                <a:sym typeface="Proxima Nova"/>
              </a:rPr>
              <a:t>Código construído a partir de </a:t>
            </a:r>
            <a:r>
              <a:rPr b="1" lang="pt-BR" sz="2100">
                <a:latin typeface="Proxima Nova"/>
                <a:ea typeface="Proxima Nova"/>
                <a:cs typeface="Proxima Nova"/>
                <a:sym typeface="Proxima Nova"/>
              </a:rPr>
              <a:t>blocos </a:t>
            </a:r>
            <a:r>
              <a:rPr lang="pt-BR" sz="2100">
                <a:latin typeface="Proxima Nova"/>
                <a:ea typeface="Proxima Nova"/>
                <a:cs typeface="Proxima Nova"/>
                <a:sym typeface="Proxima Nova"/>
              </a:rPr>
              <a:t>como do famoso </a:t>
            </a:r>
            <a:r>
              <a:rPr i="1" lang="pt-BR" sz="2100">
                <a:latin typeface="Proxima Nova"/>
                <a:ea typeface="Proxima Nova"/>
                <a:cs typeface="Proxima Nova"/>
                <a:sym typeface="Proxima Nova"/>
              </a:rPr>
              <a:t>Lego</a:t>
            </a:r>
            <a:r>
              <a:rPr lang="pt-BR" sz="210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Proxima Nova"/>
              <a:buChar char="○"/>
            </a:pPr>
            <a:r>
              <a:rPr lang="pt-BR" sz="2100">
                <a:latin typeface="Proxima Nova"/>
                <a:ea typeface="Proxima Nova"/>
                <a:cs typeface="Proxima Nova"/>
                <a:sym typeface="Proxima Nova"/>
              </a:rPr>
              <a:t>Gera resultados </a:t>
            </a:r>
            <a:r>
              <a:rPr b="1" lang="pt-BR" sz="2100">
                <a:latin typeface="Proxima Nova"/>
                <a:ea typeface="Proxima Nova"/>
                <a:cs typeface="Proxima Nova"/>
                <a:sym typeface="Proxima Nova"/>
              </a:rPr>
              <a:t>rápidos </a:t>
            </a:r>
            <a:r>
              <a:rPr lang="pt-BR" sz="2100">
                <a:latin typeface="Proxima Nova"/>
                <a:ea typeface="Proxima Nova"/>
                <a:cs typeface="Proxima Nova"/>
                <a:sym typeface="Proxima Nova"/>
              </a:rPr>
              <a:t>e visualmente perceptíveis;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00"/>
              <a:buFont typeface="Proxima Nova"/>
              <a:buChar char="○"/>
            </a:pPr>
            <a:r>
              <a:rPr lang="pt-BR" sz="2100">
                <a:latin typeface="Proxima Nova"/>
                <a:ea typeface="Proxima Nova"/>
                <a:cs typeface="Proxima Nova"/>
                <a:sym typeface="Proxima Nova"/>
              </a:rPr>
              <a:t>Também permite integração com </a:t>
            </a:r>
            <a:r>
              <a:rPr b="1" lang="pt-BR" sz="2100">
                <a:latin typeface="Proxima Nova"/>
                <a:ea typeface="Proxima Nova"/>
                <a:cs typeface="Proxima Nova"/>
                <a:sym typeface="Proxima Nova"/>
              </a:rPr>
              <a:t>hardware</a:t>
            </a:r>
            <a:r>
              <a:rPr lang="pt-BR" sz="2100"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2" name="Google Shape;18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0550" y="3591075"/>
            <a:ext cx="1643975" cy="8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6"/>
          <p:cNvSpPr txBox="1"/>
          <p:nvPr/>
        </p:nvSpPr>
        <p:spPr>
          <a:xfrm>
            <a:off x="6115113" y="1132250"/>
            <a:ext cx="2528700" cy="1151400"/>
          </a:xfrm>
          <a:prstGeom prst="rect">
            <a:avLst/>
          </a:prstGeom>
          <a:solidFill>
            <a:srgbClr val="0CB5B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latin typeface="Proxima Nova"/>
                <a:ea typeface="Proxima Nova"/>
                <a:cs typeface="Proxima Nova"/>
                <a:sym typeface="Proxima Nova"/>
              </a:rPr>
              <a:t>Dúvidas e perguntas?!</a:t>
            </a:r>
            <a:endParaRPr b="1"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4" name="Google Shape;774;p86"/>
          <p:cNvSpPr txBox="1"/>
          <p:nvPr/>
        </p:nvSpPr>
        <p:spPr>
          <a:xfrm>
            <a:off x="6095175" y="2641320"/>
            <a:ext cx="27210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Proxima Nova"/>
                <a:ea typeface="Proxima Nova"/>
                <a:cs typeface="Proxima Nova"/>
                <a:sym typeface="Proxima Nova"/>
              </a:rPr>
              <a:t> @nepeti.ce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75" name="Google Shape;77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0"/>
            <a:ext cx="5507575" cy="53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86"/>
          <p:cNvPicPr preferRelativeResize="0"/>
          <p:nvPr/>
        </p:nvPicPr>
        <p:blipFill rotWithShape="1">
          <a:blip r:embed="rId4">
            <a:alphaModFix/>
          </a:blip>
          <a:srcRect b="0" l="21807" r="30537" t="0"/>
          <a:stretch/>
        </p:blipFill>
        <p:spPr>
          <a:xfrm>
            <a:off x="6915388" y="89600"/>
            <a:ext cx="928176" cy="9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86"/>
          <p:cNvPicPr preferRelativeResize="0"/>
          <p:nvPr/>
        </p:nvPicPr>
        <p:blipFill rotWithShape="1">
          <a:blip r:embed="rId5">
            <a:alphaModFix/>
          </a:blip>
          <a:srcRect b="21700" l="0" r="0" t="30162"/>
          <a:stretch/>
        </p:blipFill>
        <p:spPr>
          <a:xfrm>
            <a:off x="6029038" y="3926050"/>
            <a:ext cx="2853276" cy="11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5375" y="3259350"/>
            <a:ext cx="319750" cy="3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86"/>
          <p:cNvSpPr txBox="1"/>
          <p:nvPr/>
        </p:nvSpPr>
        <p:spPr>
          <a:xfrm>
            <a:off x="6038925" y="3207488"/>
            <a:ext cx="28533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Proxima Nova"/>
                <a:ea typeface="Proxima Nova"/>
                <a:cs typeface="Proxima Nova"/>
                <a:sym typeface="Proxima Nova"/>
              </a:rPr>
              <a:t>informatica.ifgoiano.edu.br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80" name="Google Shape;780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2000" y="2742150"/>
            <a:ext cx="319750" cy="3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87"/>
          <p:cNvSpPr/>
          <p:nvPr/>
        </p:nvSpPr>
        <p:spPr>
          <a:xfrm>
            <a:off x="1024000" y="358975"/>
            <a:ext cx="44442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87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87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88" name="Google Shape;788;p87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87"/>
          <p:cNvSpPr txBox="1"/>
          <p:nvPr/>
        </p:nvSpPr>
        <p:spPr>
          <a:xfrm>
            <a:off x="1259400" y="358975"/>
            <a:ext cx="413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Material Licenciado</a:t>
            </a:r>
            <a:endParaRPr b="1" sz="2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0" name="Google Shape;790;p87"/>
          <p:cNvSpPr txBox="1"/>
          <p:nvPr/>
        </p:nvSpPr>
        <p:spPr>
          <a:xfrm>
            <a:off x="402850" y="1264525"/>
            <a:ext cx="83295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Este documento está licenciado sob uma licença Creative Commons CC BY-NC-SA 4.0.</a:t>
            </a:r>
            <a:endParaRPr b="1"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Texto da licença: </a:t>
            </a:r>
            <a:r>
              <a:rPr lang="pt-BR" sz="1500" u="sng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https://creativecommons.org/licenses/by-nc-sa/4.0/deed.pt-br</a:t>
            </a:r>
            <a:br>
              <a:rPr b="1"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b="1"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Esta licença permite que outros remixem, adaptem e criem a partir do seu trabalho para fins não comerciais, desde que atribuam a você o devido crédito e que licenciem as novas criações sob termos idênticos.</a:t>
            </a:r>
            <a:endParaRPr sz="1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91" name="Google Shape;791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875" y="2680725"/>
            <a:ext cx="419450" cy="464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875" y="3300981"/>
            <a:ext cx="419450" cy="451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875" y="3856910"/>
            <a:ext cx="419450" cy="44124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87"/>
          <p:cNvSpPr txBox="1"/>
          <p:nvPr/>
        </p:nvSpPr>
        <p:spPr>
          <a:xfrm>
            <a:off x="957150" y="2580500"/>
            <a:ext cx="67842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Atribuição </a:t>
            </a:r>
            <a:r>
              <a:rPr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— Você deve dar o crédito apropriado, prover um link para a licença e indicar se mudanças foram feitas.</a:t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5" name="Google Shape;795;p87"/>
          <p:cNvSpPr txBox="1"/>
          <p:nvPr/>
        </p:nvSpPr>
        <p:spPr>
          <a:xfrm>
            <a:off x="957150" y="3300975"/>
            <a:ext cx="64578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NãoComercial </a:t>
            </a:r>
            <a:r>
              <a:rPr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— Você não pode usar o material para fins comerciais.</a:t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96" name="Google Shape;796;p87"/>
          <p:cNvSpPr txBox="1"/>
          <p:nvPr/>
        </p:nvSpPr>
        <p:spPr>
          <a:xfrm>
            <a:off x="957150" y="3755950"/>
            <a:ext cx="67842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CompartilhaIgual</a:t>
            </a:r>
            <a:r>
              <a:rPr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— Se você remixar, transformar, ou criar a partir do material, tem de distribuir as suas contribuições sob a mesma licença que o original.</a:t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97" name="Google Shape;797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28527" y="357113"/>
            <a:ext cx="1730925" cy="6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65775" y="2571750"/>
            <a:ext cx="825774" cy="17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2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42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42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0" name="Google Shape;190;p42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2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Principais elementos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42"/>
          <p:cNvSpPr txBox="1"/>
          <p:nvPr/>
        </p:nvSpPr>
        <p:spPr>
          <a:xfrm>
            <a:off x="311700" y="1228675"/>
            <a:ext cx="8593500" cy="3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Atores: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objetos que executam ações em um projeto, pode-se mudar sua aparência adicionando trajes a eles;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Palco: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cenário onde acontece a interação entre os atores e os comandos associados a eles;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Blocos de comando: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instruções que executam as interações dos atores por meio do palco;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Scripts: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local onde insere-se os blocos de comando, produzindo um roteiro a ser seguido.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3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43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9" name="Google Shape;1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9875"/>
            <a:ext cx="8839201" cy="41378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3"/>
          <p:cNvSpPr/>
          <p:nvPr/>
        </p:nvSpPr>
        <p:spPr>
          <a:xfrm>
            <a:off x="6310375" y="4038025"/>
            <a:ext cx="767700" cy="199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Atores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1" name="Google Shape;201;p43"/>
          <p:cNvSpPr/>
          <p:nvPr/>
        </p:nvSpPr>
        <p:spPr>
          <a:xfrm>
            <a:off x="8105625" y="2571750"/>
            <a:ext cx="767700" cy="199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Palco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43"/>
          <p:cNvSpPr/>
          <p:nvPr/>
        </p:nvSpPr>
        <p:spPr>
          <a:xfrm>
            <a:off x="152400" y="574625"/>
            <a:ext cx="1967700" cy="199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Blocos de comando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3" name="Google Shape;203;p43"/>
          <p:cNvSpPr/>
          <p:nvPr/>
        </p:nvSpPr>
        <p:spPr>
          <a:xfrm>
            <a:off x="5020675" y="880575"/>
            <a:ext cx="933300" cy="199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Scripts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44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44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1" name="Google Shape;211;p44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4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Principais elementos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44"/>
          <p:cNvSpPr txBox="1"/>
          <p:nvPr/>
        </p:nvSpPr>
        <p:spPr>
          <a:xfrm>
            <a:off x="311700" y="1228675"/>
            <a:ext cx="8593500" cy="3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Imagine o PictoBlox como um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 teatro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…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14" name="Google Shape;21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650" y="1742725"/>
            <a:ext cx="59626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2775" y="2310095"/>
            <a:ext cx="1924950" cy="15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5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5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45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3" name="Google Shape;223;p45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5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Principais elementos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45"/>
          <p:cNvSpPr txBox="1"/>
          <p:nvPr/>
        </p:nvSpPr>
        <p:spPr>
          <a:xfrm>
            <a:off x="311700" y="1228675"/>
            <a:ext cx="85935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Imagine o PictoBlox como um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teatro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…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6" name="Google Shape;22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2700" y="1887595"/>
            <a:ext cx="3746200" cy="257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5"/>
          <p:cNvSpPr/>
          <p:nvPr/>
        </p:nvSpPr>
        <p:spPr>
          <a:xfrm>
            <a:off x="3144025" y="2924300"/>
            <a:ext cx="767700" cy="199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Palco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8" name="Google Shape;228;p45"/>
          <p:cNvSpPr/>
          <p:nvPr/>
        </p:nvSpPr>
        <p:spPr>
          <a:xfrm>
            <a:off x="4123650" y="3750175"/>
            <a:ext cx="767700" cy="199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Atores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9" name="Google Shape;229;p45"/>
          <p:cNvSpPr/>
          <p:nvPr/>
        </p:nvSpPr>
        <p:spPr>
          <a:xfrm>
            <a:off x="6817925" y="3678113"/>
            <a:ext cx="1967700" cy="199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Blocos de comando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0" name="Google Shape;230;p45"/>
          <p:cNvSpPr/>
          <p:nvPr/>
        </p:nvSpPr>
        <p:spPr>
          <a:xfrm>
            <a:off x="6896975" y="4148213"/>
            <a:ext cx="1809600" cy="199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Scripts (Roteiros)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1" name="Google Shape;231;p45"/>
          <p:cNvSpPr txBox="1"/>
          <p:nvPr/>
        </p:nvSpPr>
        <p:spPr>
          <a:xfrm>
            <a:off x="7375325" y="3877613"/>
            <a:ext cx="8529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Formam</a:t>
            </a:r>
            <a:endParaRPr sz="1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2" name="Google Shape;232;p45"/>
          <p:cNvSpPr/>
          <p:nvPr/>
        </p:nvSpPr>
        <p:spPr>
          <a:xfrm>
            <a:off x="5033825" y="2491350"/>
            <a:ext cx="2463300" cy="888300"/>
          </a:xfrm>
          <a:prstGeom prst="wedgeEllipseCallout">
            <a:avLst>
              <a:gd fmla="val -45029" name="adj1"/>
              <a:gd fmla="val 54014" name="adj2"/>
            </a:avLst>
          </a:prstGeom>
          <a:solidFill>
            <a:schemeClr val="lt2"/>
          </a:solidFill>
          <a:ln cap="flat" cmpd="sng" w="38100">
            <a:solidFill>
              <a:srgbClr val="CF63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Os atores podem trocar de roupas </a:t>
            </a: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(fantasias)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3" name="Google Shape;233;p45"/>
          <p:cNvSpPr/>
          <p:nvPr/>
        </p:nvSpPr>
        <p:spPr>
          <a:xfrm flipH="1">
            <a:off x="743800" y="3100975"/>
            <a:ext cx="2544000" cy="888300"/>
          </a:xfrm>
          <a:prstGeom prst="wedgeEllipseCallout">
            <a:avLst>
              <a:gd fmla="val -45029" name="adj1"/>
              <a:gd fmla="val 54014" name="adj2"/>
            </a:avLst>
          </a:prstGeom>
          <a:solidFill>
            <a:schemeClr val="lt2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O palco pode ter vários cenários </a:t>
            </a: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(planos de fundo)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4" name="Google Shape;234;p45"/>
          <p:cNvSpPr/>
          <p:nvPr/>
        </p:nvSpPr>
        <p:spPr>
          <a:xfrm>
            <a:off x="5730525" y="1228675"/>
            <a:ext cx="3249900" cy="10542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Para cada cena, há roteiros que os atores aprendem </a:t>
            </a: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(scripts)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5" name="Google Shape;235;p45"/>
          <p:cNvSpPr/>
          <p:nvPr/>
        </p:nvSpPr>
        <p:spPr>
          <a:xfrm>
            <a:off x="311700" y="1990375"/>
            <a:ext cx="2544000" cy="10053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Músicas e efeitos sonoros</a:t>
            </a:r>
            <a:r>
              <a:rPr lang="pt-BR">
                <a:latin typeface="Raleway"/>
                <a:ea typeface="Raleway"/>
                <a:cs typeface="Raleway"/>
                <a:sym typeface="Raleway"/>
              </a:rPr>
              <a:t> são comuns!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